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305" r:id="rId3"/>
    <p:sldId id="296" r:id="rId4"/>
    <p:sldId id="295" r:id="rId5"/>
    <p:sldId id="297" r:id="rId6"/>
    <p:sldId id="298" r:id="rId7"/>
    <p:sldId id="299" r:id="rId8"/>
    <p:sldId id="257" r:id="rId9"/>
    <p:sldId id="277" r:id="rId10"/>
    <p:sldId id="283" r:id="rId11"/>
    <p:sldId id="259" r:id="rId12"/>
    <p:sldId id="284" r:id="rId13"/>
    <p:sldId id="292" r:id="rId14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E21"/>
    <a:srgbClr val="24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/>
    <p:restoredTop sz="94656"/>
  </p:normalViewPr>
  <p:slideViewPr>
    <p:cSldViewPr snapToGrid="0">
      <p:cViewPr varScale="1">
        <p:scale>
          <a:sx n="79" d="100"/>
          <a:sy n="79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81B1C-CF05-0F44-A33E-A38439A627E4}" type="datetimeFigureOut">
              <a:rPr lang="en-IL" smtClean="0"/>
              <a:t>16/06/2024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715B0-74F3-B64E-A730-C7F3E6BEB91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17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2203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5709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8419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686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87830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6597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286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5E9E-4F38-4008-FC07-B9D93041C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FDA19-FAC9-0FD7-BAEA-D33742EE9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6167C-AD4B-E539-88F6-7CC74491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28E-B300-B343-AE70-8AAEBE22BCA3}" type="datetimeFigureOut">
              <a:rPr lang="en-IL" smtClean="0"/>
              <a:t>16/06/2024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3455A-C314-6C47-2615-3003158D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9BAA2-C063-397C-3FBF-C1F2C3AE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2C03-A410-6843-A0F7-BFD332B8309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818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9C43-8061-EE6C-1B5A-F00114F6F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59A86-1141-99C9-BDB8-6CCD3B0C9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63DF8-C58E-CB5D-E4B4-ECF8DE2B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28E-B300-B343-AE70-8AAEBE22BCA3}" type="datetimeFigureOut">
              <a:rPr lang="en-IL" smtClean="0"/>
              <a:t>16/06/2024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D1815-680E-CA66-72F3-5B93608F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BC2A0-3E58-7E2B-B473-C5B1D562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2C03-A410-6843-A0F7-BFD332B8309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613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7F013-8549-0676-11FD-6F103704C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42FA9-65FB-69A5-60E1-2B0B4379C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4627B-323E-27B2-00D4-6550681C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28E-B300-B343-AE70-8AAEBE22BCA3}" type="datetimeFigureOut">
              <a:rPr lang="en-IL" smtClean="0"/>
              <a:t>16/06/2024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A7913-33F9-8AE1-49E5-7235C65F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D308B-3051-7C10-4285-1B01246E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2C03-A410-6843-A0F7-BFD332B8309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3038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5E29-8ABE-4749-6970-39FF5E0A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1F52-CF88-1929-6B8C-4C8F57736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24720-A70F-7736-DEB4-2089ABAB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28E-B300-B343-AE70-8AAEBE22BCA3}" type="datetimeFigureOut">
              <a:rPr lang="en-IL" smtClean="0"/>
              <a:t>16/06/2024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CF58F-9B1A-57C2-DE71-C2A876C4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96248-356F-A677-D98E-1CEE8363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2C03-A410-6843-A0F7-BFD332B8309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754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AFDE-3277-B5AC-B7A7-8A6A9E23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AC05-F502-8D42-B690-688CE7C20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C4EFB-7E34-35D7-5D07-35F2283F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28E-B300-B343-AE70-8AAEBE22BCA3}" type="datetimeFigureOut">
              <a:rPr lang="en-IL" smtClean="0"/>
              <a:t>16/06/2024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2AEC8-F977-2F41-2CAD-46CA10EF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36CC9-EB60-2FC1-F1C3-325FC86C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2C03-A410-6843-A0F7-BFD332B8309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8202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CD5A-E230-A954-4CCC-434C6720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F6749-9277-2566-1F0A-23A846700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68A8C-DBCB-50A1-D33B-6B282B123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614D5-E93D-BE04-2D7F-1A508CBE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28E-B300-B343-AE70-8AAEBE22BCA3}" type="datetimeFigureOut">
              <a:rPr lang="en-IL" smtClean="0"/>
              <a:t>16/06/2024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FB3C2-4F64-3537-72BE-9F50DC7F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C1213-C03E-D639-79A3-04DA6851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2C03-A410-6843-A0F7-BFD332B8309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1202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AE8C-6FDA-BE19-DCE3-3BD308AA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048F-7517-2662-B606-D2B218AF2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08264-C9DB-11A0-214F-2C5E2527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5F375-1D78-10E0-0B11-87037CD47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DC9A6-D883-0DD9-886C-A59CE4C5C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271A5E-75D4-8FDF-B300-292ABA1B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28E-B300-B343-AE70-8AAEBE22BCA3}" type="datetimeFigureOut">
              <a:rPr lang="en-IL" smtClean="0"/>
              <a:t>16/06/2024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8DFF9-5236-B29B-63FE-596F5117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41FF7-20CE-491E-7EFE-27360F9A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2C03-A410-6843-A0F7-BFD332B8309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2208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FCA3-4188-F926-D0D7-CC334A94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93095-8076-2A76-F8D7-E863175D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28E-B300-B343-AE70-8AAEBE22BCA3}" type="datetimeFigureOut">
              <a:rPr lang="en-IL" smtClean="0"/>
              <a:t>16/06/2024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6A2F1-D15C-6B58-86B2-8F657B7B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FA665-696D-A3F4-4A11-988832C7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2C03-A410-6843-A0F7-BFD332B8309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354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A5FBC-3932-EDC0-DE5A-1BCCC27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28E-B300-B343-AE70-8AAEBE22BCA3}" type="datetimeFigureOut">
              <a:rPr lang="en-IL" smtClean="0"/>
              <a:t>16/06/2024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D4C69-B32C-8C2A-5AA0-7001A97D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7430-6E5A-07D5-EF51-CF10C16A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2C03-A410-6843-A0F7-BFD332B8309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652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7067-AD13-7B44-FF30-9D27D0AF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325B-FCA7-0ABA-EE0B-4C6C7EECC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7363E-7471-6EF2-7E01-010E5419A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CC1AE-A8BD-4A3F-79B1-B5C47CCB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28E-B300-B343-AE70-8AAEBE22BCA3}" type="datetimeFigureOut">
              <a:rPr lang="en-IL" smtClean="0"/>
              <a:t>16/06/2024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B3946-DEB7-F715-99AA-00291658D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7E1AE-91B9-6557-BBFE-A21DC6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2C03-A410-6843-A0F7-BFD332B8309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830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26C4-1335-F787-B666-BEF9285B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19E41-F91B-BE80-C8A2-3332C3E59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B77E7-5892-8985-4396-1324BDDF7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7B15-23BA-4BAD-CB04-3AC9F9FE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28E-B300-B343-AE70-8AAEBE22BCA3}" type="datetimeFigureOut">
              <a:rPr lang="en-IL" smtClean="0"/>
              <a:t>16/06/2024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41F28-A60B-68F6-0A6C-DE488314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B09E9-8C29-93A8-BA78-7D8182F6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2C03-A410-6843-A0F7-BFD332B8309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1104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92578-C2F0-CCB8-512F-F1CD25F5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B365-89B4-93E9-774E-A4700E5DE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0984-0714-AFE8-8FB1-1C90EE7C9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F28E-B300-B343-AE70-8AAEBE22BCA3}" type="datetimeFigureOut">
              <a:rPr lang="en-IL" smtClean="0"/>
              <a:t>16/06/2024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7A94B-BE45-3BBC-FB43-57874ECC0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7FB72-B5EA-BE12-58BF-13B4E5F96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2C03-A410-6843-A0F7-BFD332B8309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1031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ebsite.com/page?name=Christophe" TargetMode="Externa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5E059-5994-DBF7-AC04-B767191E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3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4C4AF9-6CBF-8504-F8FE-8E825ADAD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96" y="2004365"/>
            <a:ext cx="1998805" cy="30284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D002C8-CC40-FE0D-6F22-238967E65159}"/>
              </a:ext>
            </a:extLst>
          </p:cNvPr>
          <p:cNvSpPr txBox="1"/>
          <p:nvPr/>
        </p:nvSpPr>
        <p:spPr>
          <a:xfrm>
            <a:off x="2072665" y="2003876"/>
            <a:ext cx="6390035" cy="2452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7200" b="1" spc="300" dirty="0">
                <a:solidFill>
                  <a:srgbClr val="E1FD21"/>
                </a:solidFill>
                <a:latin typeface="Handjet SemiBold Square Single" pitchFamily="2" charset="0"/>
                <a:ea typeface="3270 CONDENSED" panose="02000509000000000000" pitchFamily="49" charset="0"/>
                <a:cs typeface="Handjet SemiBold Square Single" pitchFamily="2" charset="0"/>
              </a:rPr>
              <a:t>Understanding Cross-Site Scripting (XSS)</a:t>
            </a:r>
            <a:endParaRPr lang="he-IL" sz="7200" b="1" spc="300" dirty="0">
              <a:solidFill>
                <a:schemeClr val="bg1"/>
              </a:solidFill>
              <a:effectLst/>
              <a:latin typeface="Handjet SemiBold Square Single" pitchFamily="2" charset="0"/>
              <a:ea typeface="3270 CONDENSED" panose="02000509000000000000" pitchFamily="49" charset="0"/>
              <a:cs typeface="Handjet SemiBold Square Single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720B3A-4214-C253-DC62-43F69EE562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301" y="524291"/>
            <a:ext cx="10585095" cy="520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55F811-1B73-0EAE-5D9B-3DC714A2CA29}"/>
              </a:ext>
            </a:extLst>
          </p:cNvPr>
          <p:cNvSpPr txBox="1"/>
          <p:nvPr/>
        </p:nvSpPr>
        <p:spPr>
          <a:xfrm>
            <a:off x="2072666" y="4343546"/>
            <a:ext cx="6261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>
                <a:solidFill>
                  <a:schemeClr val="bg1"/>
                </a:solidFill>
                <a:effectLst/>
                <a:latin typeface="Handjet Medium Square Single" pitchFamily="2" charset="0"/>
                <a:cs typeface="Handjet Medium Square Single" pitchFamily="2" charset="0"/>
              </a:rPr>
              <a:t>What It Is, How It Works, and How to Prevent It</a:t>
            </a:r>
            <a:endParaRPr lang="he-IL" sz="2400" spc="300" dirty="0">
              <a:solidFill>
                <a:schemeClr val="bg1"/>
              </a:solidFill>
              <a:effectLst/>
              <a:latin typeface="Handjet Medium Square Single" pitchFamily="2" charset="0"/>
              <a:cs typeface="Handjet Medium Square Single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6D70DD-DDA5-8E1C-DC90-BA7243AD243D}"/>
              </a:ext>
            </a:extLst>
          </p:cNvPr>
          <p:cNvCxnSpPr>
            <a:cxnSpLocks/>
          </p:cNvCxnSpPr>
          <p:nvPr/>
        </p:nvCxnSpPr>
        <p:spPr>
          <a:xfrm>
            <a:off x="1851500" y="5190890"/>
            <a:ext cx="63900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394D29-BC34-199F-B7B9-48169D245347}"/>
              </a:ext>
            </a:extLst>
          </p:cNvPr>
          <p:cNvSpPr txBox="1"/>
          <p:nvPr/>
        </p:nvSpPr>
        <p:spPr>
          <a:xfrm>
            <a:off x="2072666" y="5371443"/>
            <a:ext cx="626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100" dirty="0">
                <a:solidFill>
                  <a:schemeClr val="bg1"/>
                </a:solidFill>
                <a:effectLst/>
                <a:latin typeface="Handjet Square Single" pitchFamily="2" charset="0"/>
                <a:cs typeface="Handjet Square Single" pitchFamily="2" charset="0"/>
              </a:rPr>
              <a:t>June 2024</a:t>
            </a:r>
            <a:endParaRPr lang="he-IL" spc="100" dirty="0">
              <a:solidFill>
                <a:schemeClr val="bg1"/>
              </a:solidFill>
              <a:effectLst/>
              <a:latin typeface="Handjet Square Single" pitchFamily="2" charset="0"/>
              <a:cs typeface="Handjet Square Single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4E373E-2B45-DD01-4EC1-69D14129E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426" y="6698054"/>
            <a:ext cx="12296852" cy="1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4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24358" y="138988"/>
            <a:ext cx="11923775" cy="1302106"/>
          </a:xfrm>
          <a:prstGeom prst="rect">
            <a:avLst/>
          </a:prstGeom>
          <a:solidFill>
            <a:srgbClr val="2427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6217920"/>
            <a:ext cx="11923775" cy="73152"/>
          </a:xfrm>
          <a:prstGeom prst="line">
            <a:avLst/>
          </a:prstGeom>
          <a:ln>
            <a:solidFill>
              <a:srgbClr val="242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87FF34-DF3A-239A-78FE-A64704203FFC}"/>
              </a:ext>
            </a:extLst>
          </p:cNvPr>
          <p:cNvSpPr txBox="1"/>
          <p:nvPr/>
        </p:nvSpPr>
        <p:spPr>
          <a:xfrm>
            <a:off x="886794" y="587727"/>
            <a:ext cx="7449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How XSS Works?</a:t>
            </a:r>
            <a:endParaRPr lang="he-IL" sz="32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039E69-1911-E1CA-7F9F-70B57027F657}"/>
              </a:ext>
            </a:extLst>
          </p:cNvPr>
          <p:cNvSpPr txBox="1"/>
          <p:nvPr/>
        </p:nvSpPr>
        <p:spPr>
          <a:xfrm>
            <a:off x="1477499" y="2062886"/>
            <a:ext cx="8904751" cy="274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en-US" b="1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1. Injection</a:t>
            </a:r>
          </a:p>
          <a:p>
            <a:pPr marL="742950" lvl="1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72B"/>
                </a:solidFill>
                <a:latin typeface="Miriam Libre" pitchFamily="2" charset="-79"/>
                <a:cs typeface="Miriam Libre" pitchFamily="2" charset="-79"/>
              </a:rPr>
              <a:t>Attacker inputs malicious script: &lt;script&gt;alert('XSS Attack!');&lt;/script&gt;</a:t>
            </a:r>
          </a:p>
          <a:p>
            <a:pPr>
              <a:lnSpc>
                <a:spcPts val="2560"/>
              </a:lnSpc>
            </a:pPr>
            <a:r>
              <a:rPr lang="en-US" b="1" dirty="0">
                <a:solidFill>
                  <a:srgbClr val="24272B"/>
                </a:solidFill>
                <a:latin typeface="Miriam Libre" pitchFamily="2" charset="-79"/>
                <a:cs typeface="Miriam Libre" pitchFamily="2" charset="-79"/>
              </a:rPr>
              <a:t>2</a:t>
            </a:r>
            <a:r>
              <a:rPr lang="en-US" b="1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. Storage\Reflection</a:t>
            </a:r>
          </a:p>
          <a:p>
            <a:pPr marL="742950" lvl="1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72B"/>
                </a:solidFill>
                <a:latin typeface="Miriam Libre" pitchFamily="2" charset="-79"/>
                <a:cs typeface="Miriam Libre" pitchFamily="2" charset="-79"/>
              </a:rPr>
              <a:t>Either stored or reflected XSS script</a:t>
            </a:r>
          </a:p>
          <a:p>
            <a:pPr>
              <a:lnSpc>
                <a:spcPts val="2560"/>
              </a:lnSpc>
            </a:pPr>
            <a:r>
              <a:rPr lang="en-US" b="1" dirty="0">
                <a:solidFill>
                  <a:srgbClr val="24272B"/>
                </a:solidFill>
                <a:latin typeface="Miriam Libre" pitchFamily="2" charset="-79"/>
                <a:cs typeface="Miriam Libre" pitchFamily="2" charset="-79"/>
              </a:rPr>
              <a:t>3</a:t>
            </a:r>
            <a:r>
              <a:rPr lang="en-US" b="1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. Execution</a:t>
            </a:r>
          </a:p>
          <a:p>
            <a:pPr marL="742950" lvl="1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72B"/>
                </a:solidFill>
                <a:latin typeface="Miriam Libre" pitchFamily="2" charset="-79"/>
                <a:cs typeface="Miriam Libre" pitchFamily="2" charset="-79"/>
              </a:rPr>
              <a:t>User visits the page, and the script runs in their browser.</a:t>
            </a:r>
          </a:p>
          <a:p>
            <a:pPr>
              <a:lnSpc>
                <a:spcPts val="2560"/>
              </a:lnSpc>
            </a:pPr>
            <a:r>
              <a:rPr lang="en-US" b="1" dirty="0">
                <a:solidFill>
                  <a:srgbClr val="24272B"/>
                </a:solidFill>
                <a:latin typeface="Miriam Libre" pitchFamily="2" charset="-79"/>
                <a:cs typeface="Miriam Libre" pitchFamily="2" charset="-79"/>
              </a:rPr>
              <a:t>4</a:t>
            </a:r>
            <a:r>
              <a:rPr lang="en-US" b="1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. Impact</a:t>
            </a:r>
          </a:p>
          <a:p>
            <a:pPr marL="742950" lvl="1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72B"/>
                </a:solidFill>
                <a:latin typeface="Miriam Libre" pitchFamily="2" charset="-79"/>
                <a:cs typeface="Miriam Libre" pitchFamily="2" charset="-79"/>
              </a:rPr>
              <a:t>Script can steal cookies, redirect users, display fake forms, etc.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257554-5D62-32A1-BCAC-40F227667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19329" y="6366654"/>
            <a:ext cx="3079700" cy="243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0A081E-ED5E-E227-1B60-B26B419E867A}"/>
              </a:ext>
            </a:extLst>
          </p:cNvPr>
          <p:cNvSpPr txBox="1"/>
          <p:nvPr/>
        </p:nvSpPr>
        <p:spPr>
          <a:xfrm>
            <a:off x="292971" y="6381880"/>
            <a:ext cx="60972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200" spc="30" dirty="0">
                <a:solidFill>
                  <a:srgbClr val="24272B"/>
                </a:solidFill>
                <a:effectLst/>
                <a:latin typeface="Handjet Square Single" pitchFamily="2" charset="0"/>
                <a:cs typeface="Handjet Square Single" pitchFamily="2" charset="0"/>
              </a:rPr>
              <a:t>02       Understanding Cross-Site Scripting (XSS)</a:t>
            </a:r>
          </a:p>
        </p:txBody>
      </p:sp>
    </p:spTree>
    <p:extLst>
      <p:ext uri="{BB962C8B-B14F-4D97-AF65-F5344CB8AC3E}">
        <p14:creationId xmlns:p14="http://schemas.microsoft.com/office/powerpoint/2010/main" val="170463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7957" y="0"/>
            <a:ext cx="3721001" cy="6858000"/>
          </a:xfrm>
          <a:prstGeom prst="rect">
            <a:avLst/>
          </a:prstGeom>
          <a:solidFill>
            <a:srgbClr val="2427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257554-5D62-32A1-BCAC-40F227667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25267" y="524524"/>
            <a:ext cx="3079700" cy="243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D22BD-3714-E7BE-93F1-42363831B761}"/>
              </a:ext>
            </a:extLst>
          </p:cNvPr>
          <p:cNvSpPr txBox="1"/>
          <p:nvPr/>
        </p:nvSpPr>
        <p:spPr>
          <a:xfrm>
            <a:off x="633984" y="1254616"/>
            <a:ext cx="2830735" cy="65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280"/>
              </a:lnSpc>
            </a:pPr>
            <a:r>
              <a:rPr lang="en-US" sz="4400" spc="120" dirty="0">
                <a:solidFill>
                  <a:srgbClr val="E2FE21"/>
                </a:solidFill>
                <a:effectLst/>
                <a:latin typeface="Handjet Medium Square Single" pitchFamily="2" charset="0"/>
                <a:cs typeface="Handjet Medium Square Single" pitchFamily="2" charset="0"/>
              </a:rPr>
              <a:t>Example</a:t>
            </a:r>
            <a:endParaRPr lang="he-IL" sz="4400" spc="120" dirty="0">
              <a:solidFill>
                <a:srgbClr val="E2FE21"/>
              </a:solidFill>
              <a:effectLst/>
              <a:latin typeface="Handjet Medium Square Single" pitchFamily="2" charset="0"/>
              <a:cs typeface="Handjet Medium Square Single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7952A-EBB0-57F8-F8E4-7D09E365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13" b="93681" l="442" r="89838">
                        <a14:foregroundMark x1="2504" y1="35071" x2="55523" y2="36967"/>
                        <a14:foregroundMark x1="55523" y1="36967" x2="68189" y2="35229"/>
                        <a14:foregroundMark x1="68189" y1="35229" x2="81738" y2="36651"/>
                        <a14:foregroundMark x1="81738" y1="36651" x2="84242" y2="48183"/>
                        <a14:foregroundMark x1="84242" y1="48183" x2="67285" y2="52731"/>
                        <a14:foregroundMark x1="49750" y1="52214" x2="6627" y2="50395"/>
                        <a14:foregroundMark x1="6627" y1="50395" x2="2951" y2="45043"/>
                        <a14:foregroundMark x1="2413" y1="36809" x2="3093" y2="35229"/>
                        <a14:foregroundMark x1="14875" y1="42022" x2="47423" y2="48341"/>
                        <a14:foregroundMark x1="47423" y1="48341" x2="75258" y2="43760"/>
                        <a14:foregroundMark x1="75258" y1="43760" x2="5891" y2="42970"/>
                        <a14:foregroundMark x1="5891" y1="42970" x2="54934" y2="47393"/>
                        <a14:foregroundMark x1="54934" y1="47393" x2="75405" y2="46761"/>
                        <a14:foregroundMark x1="75405" y1="46761" x2="52725" y2="37125"/>
                        <a14:foregroundMark x1="52725" y1="37125" x2="44183" y2="44234"/>
                        <a14:foregroundMark x1="44183" y1="44234" x2="76289" y2="42970"/>
                        <a14:foregroundMark x1="76289" y1="42970" x2="76583" y2="42812"/>
                        <a14:foregroundMark x1="43888" y1="39968" x2="42415" y2="38073"/>
                        <a14:foregroundMark x1="2504" y1="3318" x2="9278" y2="11532"/>
                        <a14:foregroundMark x1="9278" y1="11532" x2="41090" y2="12164"/>
                        <a14:foregroundMark x1="41090" y1="12164" x2="52872" y2="12006"/>
                        <a14:foregroundMark x1="52872" y1="12006" x2="76436" y2="12638"/>
                        <a14:foregroundMark x1="76436" y1="12638" x2="84094" y2="3949"/>
                        <a14:foregroundMark x1="84094" y1="3949" x2="3682" y2="4897"/>
                        <a14:foregroundMark x1="3682" y1="4897" x2="13844" y2="9163"/>
                        <a14:foregroundMark x1="13844" y1="9163" x2="36377" y2="6161"/>
                        <a14:foregroundMark x1="36377" y1="6161" x2="50957" y2="6635"/>
                        <a14:foregroundMark x1="50957" y1="6635" x2="60825" y2="3633"/>
                        <a14:foregroundMark x1="60825" y1="3633" x2="73638" y2="3476"/>
                        <a14:foregroundMark x1="73638" y1="3476" x2="60677" y2="10585"/>
                        <a14:foregroundMark x1="60677" y1="10585" x2="81001" y2="5371"/>
                        <a14:foregroundMark x1="2356" y1="7109" x2="3387" y2="11532"/>
                        <a14:foregroundMark x1="2504" y1="88468" x2="14286" y2="96840"/>
                        <a14:foregroundMark x1="14286" y1="96840" x2="56554" y2="98420"/>
                        <a14:foregroundMark x1="56554" y1="98420" x2="74963" y2="97314"/>
                        <a14:foregroundMark x1="74963" y1="97314" x2="83800" y2="91627"/>
                        <a14:foregroundMark x1="83800" y1="91627" x2="37555" y2="82306"/>
                        <a14:foregroundMark x1="37555" y1="82306" x2="7953" y2="89100"/>
                        <a14:foregroundMark x1="7953" y1="89100" x2="27982" y2="90679"/>
                        <a14:foregroundMark x1="27982" y1="90679" x2="48895" y2="85940"/>
                        <a14:foregroundMark x1="48895" y1="85940" x2="60530" y2="92733"/>
                        <a14:foregroundMark x1="60530" y1="92733" x2="75994" y2="93681"/>
                        <a14:foregroundMark x1="75994" y1="93681" x2="81149" y2="93049"/>
                        <a14:backgroundMark x1="67305" y1="52765" x2="50368" y2="53239"/>
                        <a14:backgroundMark x1="1031" y1="36809" x2="1031" y2="45972"/>
                        <a14:backgroundMark x1="589" y1="40126" x2="884" y2="45182"/>
                        <a14:backgroundMark x1="68041" y1="52923" x2="68041" y2="52923"/>
                        <a14:backgroundMark x1="67894" y1="52607" x2="67894" y2="52607"/>
                        <a14:backgroundMark x1="67305" y1="52765" x2="67305" y2="52765"/>
                        <a14:backgroundMark x1="67452" y1="52765" x2="67452" y2="52765"/>
                        <a14:backgroundMark x1="67599" y1="52765" x2="67599" y2="52765"/>
                        <a14:backgroundMark x1="68189" y1="52765" x2="68189" y2="52765"/>
                        <a14:backgroundMark x1="68483" y1="52765" x2="68483" y2="52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3644" y="961361"/>
            <a:ext cx="5762505" cy="537211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F15B4D-31D8-5B53-8818-39A19A269798}"/>
              </a:ext>
            </a:extLst>
          </p:cNvPr>
          <p:cNvCxnSpPr/>
          <p:nvPr/>
        </p:nvCxnSpPr>
        <p:spPr>
          <a:xfrm>
            <a:off x="10915650" y="1781141"/>
            <a:ext cx="0" cy="82296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65F495F-49F2-DF6F-0E20-4CC4E2ADAED1}"/>
              </a:ext>
            </a:extLst>
          </p:cNvPr>
          <p:cNvSpPr txBox="1"/>
          <p:nvPr/>
        </p:nvSpPr>
        <p:spPr>
          <a:xfrm>
            <a:off x="4957838" y="1987723"/>
            <a:ext cx="6447129" cy="74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en-US" b="1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GET http://website.com/page?name=christophe</a:t>
            </a:r>
            <a:endParaRPr lang="he-IL" dirty="0">
              <a:solidFill>
                <a:srgbClr val="24272B"/>
              </a:solidFill>
              <a:effectLst/>
              <a:latin typeface="Miriam Libre" pitchFamily="2" charset="-79"/>
              <a:cs typeface="Miriam Libre" pitchFamily="2" charset="-79"/>
            </a:endParaRPr>
          </a:p>
          <a:p>
            <a:pPr>
              <a:lnSpc>
                <a:spcPts val="2560"/>
              </a:lnSpc>
            </a:pPr>
            <a:endParaRPr lang="he-IL" dirty="0">
              <a:solidFill>
                <a:srgbClr val="24272B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7B2E7-1C87-B230-1AF0-3D3D3A3C8828}"/>
              </a:ext>
            </a:extLst>
          </p:cNvPr>
          <p:cNvSpPr txBox="1"/>
          <p:nvPr/>
        </p:nvSpPr>
        <p:spPr>
          <a:xfrm>
            <a:off x="536704" y="6365895"/>
            <a:ext cx="60972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GB" sz="1200" spc="30" dirty="0">
                <a:solidFill>
                  <a:srgbClr val="E2FE21"/>
                </a:solidFill>
                <a:effectLst/>
                <a:latin typeface="Handjet Square Single" pitchFamily="2" charset="0"/>
                <a:cs typeface="Handjet Square Single" pitchFamily="2" charset="0"/>
              </a:rPr>
              <a:t>01       </a:t>
            </a:r>
            <a:r>
              <a:rPr lang="en-GB" sz="1200" spc="30" dirty="0">
                <a:solidFill>
                  <a:schemeClr val="bg1"/>
                </a:solidFill>
                <a:latin typeface="Handjet Square Single" pitchFamily="2" charset="0"/>
              </a:rPr>
              <a:t>Understanding Cross-Site Scripting (XSS)</a:t>
            </a:r>
          </a:p>
        </p:txBody>
      </p:sp>
    </p:spTree>
    <p:extLst>
      <p:ext uri="{BB962C8B-B14F-4D97-AF65-F5344CB8AC3E}">
        <p14:creationId xmlns:p14="http://schemas.microsoft.com/office/powerpoint/2010/main" val="368500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7957" y="0"/>
            <a:ext cx="3721001" cy="6858000"/>
          </a:xfrm>
          <a:prstGeom prst="rect">
            <a:avLst/>
          </a:prstGeom>
          <a:solidFill>
            <a:srgbClr val="2427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257554-5D62-32A1-BCAC-40F227667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25267" y="524524"/>
            <a:ext cx="3079700" cy="243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D22BD-3714-E7BE-93F1-42363831B761}"/>
              </a:ext>
            </a:extLst>
          </p:cNvPr>
          <p:cNvSpPr txBox="1"/>
          <p:nvPr/>
        </p:nvSpPr>
        <p:spPr>
          <a:xfrm>
            <a:off x="633984" y="1254616"/>
            <a:ext cx="2830735" cy="65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280"/>
              </a:lnSpc>
            </a:pPr>
            <a:r>
              <a:rPr lang="en-US" sz="4400" spc="120" dirty="0">
                <a:solidFill>
                  <a:srgbClr val="E2FE21"/>
                </a:solidFill>
                <a:effectLst/>
                <a:latin typeface="Handjet Medium Square Single" pitchFamily="2" charset="0"/>
                <a:cs typeface="Handjet Medium Square Single" pitchFamily="2" charset="0"/>
              </a:rPr>
              <a:t>Example</a:t>
            </a:r>
            <a:endParaRPr lang="he-IL" sz="4400" spc="120" dirty="0">
              <a:solidFill>
                <a:srgbClr val="E2FE21"/>
              </a:solidFill>
              <a:effectLst/>
              <a:latin typeface="Handjet Medium Square Single" pitchFamily="2" charset="0"/>
              <a:cs typeface="Handjet Medium Square Singl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7D643-7EF9-F84A-AE37-34B43C8E341B}"/>
              </a:ext>
            </a:extLst>
          </p:cNvPr>
          <p:cNvSpPr txBox="1"/>
          <p:nvPr/>
        </p:nvSpPr>
        <p:spPr>
          <a:xfrm>
            <a:off x="536704" y="6365895"/>
            <a:ext cx="60972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GB" sz="1200" spc="30" dirty="0">
                <a:solidFill>
                  <a:srgbClr val="E2FE21"/>
                </a:solidFill>
                <a:effectLst/>
                <a:latin typeface="Handjet Square Single" pitchFamily="2" charset="0"/>
                <a:cs typeface="Handjet Square Single" pitchFamily="2" charset="0"/>
              </a:rPr>
              <a:t>01       </a:t>
            </a:r>
            <a:r>
              <a:rPr lang="en-GB" sz="1200" spc="30" dirty="0">
                <a:solidFill>
                  <a:schemeClr val="bg1"/>
                </a:solidFill>
                <a:latin typeface="Handjet Square Single" pitchFamily="2" charset="0"/>
              </a:rPr>
              <a:t>Understanding Cross-Site Scripting (XSS)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7952A-EBB0-57F8-F8E4-7D09E365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13" b="93681" l="442" r="89838">
                        <a14:foregroundMark x1="2504" y1="35071" x2="55523" y2="36967"/>
                        <a14:foregroundMark x1="55523" y1="36967" x2="68189" y2="35229"/>
                        <a14:foregroundMark x1="68189" y1="35229" x2="81738" y2="36651"/>
                        <a14:foregroundMark x1="81738" y1="36651" x2="84242" y2="48183"/>
                        <a14:foregroundMark x1="84242" y1="48183" x2="69318" y2="52186"/>
                        <a14:foregroundMark x1="47438" y1="52116" x2="6627" y2="50395"/>
                        <a14:foregroundMark x1="6627" y1="50395" x2="2951" y2="45043"/>
                        <a14:foregroundMark x1="2413" y1="36809" x2="3093" y2="35229"/>
                        <a14:foregroundMark x1="14875" y1="42022" x2="47423" y2="48341"/>
                        <a14:foregroundMark x1="47423" y1="48341" x2="75258" y2="43760"/>
                        <a14:foregroundMark x1="75258" y1="43760" x2="5891" y2="42970"/>
                        <a14:foregroundMark x1="5891" y1="42970" x2="54934" y2="47393"/>
                        <a14:foregroundMark x1="54934" y1="47393" x2="75405" y2="46761"/>
                        <a14:foregroundMark x1="75405" y1="46761" x2="52725" y2="37125"/>
                        <a14:foregroundMark x1="52725" y1="37125" x2="44183" y2="44234"/>
                        <a14:foregroundMark x1="44183" y1="44234" x2="76289" y2="42970"/>
                        <a14:foregroundMark x1="76289" y1="42970" x2="76583" y2="42812"/>
                        <a14:foregroundMark x1="43888" y1="39968" x2="42415" y2="38073"/>
                        <a14:foregroundMark x1="2504" y1="3318" x2="9278" y2="11532"/>
                        <a14:foregroundMark x1="9278" y1="11532" x2="41090" y2="12164"/>
                        <a14:foregroundMark x1="41090" y1="12164" x2="52872" y2="12006"/>
                        <a14:foregroundMark x1="52872" y1="12006" x2="76436" y2="12638"/>
                        <a14:foregroundMark x1="76436" y1="12638" x2="84094" y2="3949"/>
                        <a14:foregroundMark x1="84094" y1="3949" x2="3682" y2="4897"/>
                        <a14:foregroundMark x1="3682" y1="4897" x2="13844" y2="9163"/>
                        <a14:foregroundMark x1="13844" y1="9163" x2="36377" y2="6161"/>
                        <a14:foregroundMark x1="36377" y1="6161" x2="50957" y2="6635"/>
                        <a14:foregroundMark x1="50957" y1="6635" x2="60825" y2="3633"/>
                        <a14:foregroundMark x1="60825" y1="3633" x2="73638" y2="3476"/>
                        <a14:foregroundMark x1="73638" y1="3476" x2="60677" y2="10585"/>
                        <a14:foregroundMark x1="60677" y1="10585" x2="81001" y2="5371"/>
                        <a14:foregroundMark x1="2356" y1="7109" x2="3387" y2="11532"/>
                        <a14:foregroundMark x1="2504" y1="88468" x2="14286" y2="96840"/>
                        <a14:foregroundMark x1="14286" y1="96840" x2="56554" y2="98420"/>
                        <a14:foregroundMark x1="56554" y1="98420" x2="74963" y2="97314"/>
                        <a14:foregroundMark x1="74963" y1="97314" x2="83800" y2="91627"/>
                        <a14:foregroundMark x1="83800" y1="91627" x2="37555" y2="82306"/>
                        <a14:foregroundMark x1="37555" y1="82306" x2="7953" y2="89100"/>
                        <a14:foregroundMark x1="7953" y1="89100" x2="27982" y2="90679"/>
                        <a14:foregroundMark x1="27982" y1="90679" x2="48895" y2="85940"/>
                        <a14:foregroundMark x1="48895" y1="85940" x2="60530" y2="92733"/>
                        <a14:foregroundMark x1="60530" y1="92733" x2="75994" y2="93681"/>
                        <a14:foregroundMark x1="75994" y1="93681" x2="81149" y2="93049"/>
                        <a14:backgroundMark x1="67305" y1="52765" x2="50368" y2="53239"/>
                        <a14:backgroundMark x1="1031" y1="36809" x2="1031" y2="45972"/>
                        <a14:backgroundMark x1="589" y1="40126" x2="884" y2="45182"/>
                        <a14:backgroundMark x1="68041" y1="52923" x2="68041" y2="52923"/>
                        <a14:backgroundMark x1="67894" y1="52607" x2="67894" y2="52607"/>
                        <a14:backgroundMark x1="67305" y1="52765" x2="67305" y2="52765"/>
                        <a14:backgroundMark x1="67452" y1="52765" x2="67452" y2="52765"/>
                        <a14:backgroundMark x1="67599" y1="52765" x2="67599" y2="52765"/>
                        <a14:backgroundMark x1="68189" y1="52765" x2="68189" y2="52765"/>
                        <a14:backgroundMark x1="68483" y1="52765" x2="68483" y2="52765"/>
                        <a14:backgroundMark x1="68630" y1="52607" x2="68630" y2="52607"/>
                        <a14:backgroundMark x1="68630" y1="52449" x2="67158" y2="52607"/>
                        <a14:backgroundMark x1="69661" y1="52765" x2="68925" y2="52765"/>
                        <a14:backgroundMark x1="49926" y1="52765" x2="47717" y2="526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3644" y="961361"/>
            <a:ext cx="5762505" cy="537211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F15B4D-31D8-5B53-8818-39A19A269798}"/>
              </a:ext>
            </a:extLst>
          </p:cNvPr>
          <p:cNvCxnSpPr/>
          <p:nvPr/>
        </p:nvCxnSpPr>
        <p:spPr>
          <a:xfrm>
            <a:off x="10915650" y="1781141"/>
            <a:ext cx="0" cy="82296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65F495F-49F2-DF6F-0E20-4CC4E2ADAED1}"/>
              </a:ext>
            </a:extLst>
          </p:cNvPr>
          <p:cNvSpPr txBox="1"/>
          <p:nvPr/>
        </p:nvSpPr>
        <p:spPr>
          <a:xfrm>
            <a:off x="4548263" y="1909475"/>
            <a:ext cx="6447129" cy="108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en-US" sz="2000" b="1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GET </a:t>
            </a:r>
            <a:r>
              <a:rPr lang="en-US" sz="2000" b="1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  <a:hlinkClick r:id="rId6"/>
              </a:rPr>
              <a:t>http://website.com/page?name=Christophe</a:t>
            </a:r>
            <a:endParaRPr lang="en-US" sz="2000" b="1" dirty="0">
              <a:solidFill>
                <a:srgbClr val="24272B"/>
              </a:solidFill>
              <a:effectLst/>
              <a:latin typeface="Miriam Libre" pitchFamily="2" charset="-79"/>
              <a:cs typeface="Miriam Libre" pitchFamily="2" charset="-79"/>
            </a:endParaRPr>
          </a:p>
          <a:p>
            <a:pPr>
              <a:lnSpc>
                <a:spcPts val="2560"/>
              </a:lnSpc>
            </a:pPr>
            <a:r>
              <a:rPr lang="en-US" sz="2000" b="1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&lt;/h1&gt;&lt;script&gt;alert(1)&lt;/script</a:t>
            </a:r>
            <a:r>
              <a:rPr lang="he-IL" sz="2000" b="1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&lt;</a:t>
            </a:r>
            <a:endParaRPr lang="he-IL" sz="2000" dirty="0">
              <a:solidFill>
                <a:srgbClr val="24272B"/>
              </a:solidFill>
              <a:effectLst/>
              <a:latin typeface="Miriam Libre" pitchFamily="2" charset="-79"/>
              <a:cs typeface="Miriam Libre" pitchFamily="2" charset="-79"/>
            </a:endParaRPr>
          </a:p>
          <a:p>
            <a:pPr>
              <a:lnSpc>
                <a:spcPts val="2560"/>
              </a:lnSpc>
            </a:pPr>
            <a:endParaRPr lang="he-IL" sz="2000" dirty="0">
              <a:solidFill>
                <a:srgbClr val="24272B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E896FD-7171-4CCD-2A83-E72C43409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7350" y="4208975"/>
            <a:ext cx="4749159" cy="19731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6CA907-39D7-09D1-82AF-F5072555DB05}"/>
              </a:ext>
            </a:extLst>
          </p:cNvPr>
          <p:cNvSpPr txBox="1"/>
          <p:nvPr/>
        </p:nvSpPr>
        <p:spPr>
          <a:xfrm>
            <a:off x="633984" y="3164091"/>
            <a:ext cx="3094974" cy="85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280"/>
              </a:lnSpc>
            </a:pPr>
            <a:r>
              <a:rPr lang="en-US" sz="2400" spc="120" dirty="0">
                <a:solidFill>
                  <a:srgbClr val="E2FE21"/>
                </a:solidFill>
                <a:effectLst/>
                <a:latin typeface="Handjet Medium Square Single" pitchFamily="2" charset="0"/>
                <a:cs typeface="Handjet Medium Square Single" pitchFamily="2" charset="0"/>
              </a:rPr>
              <a:t>Another option:</a:t>
            </a:r>
          </a:p>
          <a:p>
            <a:pPr algn="l"/>
            <a:r>
              <a:rPr lang="en-US" sz="1400" spc="120" dirty="0">
                <a:solidFill>
                  <a:srgbClr val="E2FE21"/>
                </a:solidFill>
                <a:latin typeface="Handjet Medium Square Single" pitchFamily="2" charset="0"/>
                <a:cs typeface="Handjet Medium Square Single" pitchFamily="2" charset="0"/>
              </a:rPr>
              <a:t>&lt;</a:t>
            </a:r>
            <a:r>
              <a:rPr lang="en-US" sz="1400" spc="120" dirty="0" err="1">
                <a:solidFill>
                  <a:srgbClr val="E2FE21"/>
                </a:solidFill>
                <a:latin typeface="Handjet Medium Square Single" pitchFamily="2" charset="0"/>
                <a:cs typeface="Handjet Medium Square Single" pitchFamily="2" charset="0"/>
              </a:rPr>
              <a:t>img</a:t>
            </a:r>
            <a:r>
              <a:rPr lang="en-US" sz="1400" spc="120" dirty="0">
                <a:solidFill>
                  <a:srgbClr val="E2FE21"/>
                </a:solidFill>
                <a:latin typeface="Handjet Medium Square Single" pitchFamily="2" charset="0"/>
                <a:cs typeface="Handjet Medium Square Single" pitchFamily="2" charset="0"/>
              </a:rPr>
              <a:t> </a:t>
            </a:r>
            <a:r>
              <a:rPr lang="en-US" sz="1400" spc="120" dirty="0" err="1">
                <a:solidFill>
                  <a:srgbClr val="E2FE21"/>
                </a:solidFill>
                <a:latin typeface="Handjet Medium Square Single" pitchFamily="2" charset="0"/>
                <a:cs typeface="Handjet Medium Square Single" pitchFamily="2" charset="0"/>
              </a:rPr>
              <a:t>src</a:t>
            </a:r>
            <a:r>
              <a:rPr lang="en-US" sz="1400" spc="120" dirty="0">
                <a:solidFill>
                  <a:srgbClr val="E2FE21"/>
                </a:solidFill>
                <a:latin typeface="Handjet Medium Square Single" pitchFamily="2" charset="0"/>
                <a:cs typeface="Handjet Medium Square Single" pitchFamily="2" charset="0"/>
              </a:rPr>
              <a:t>=x </a:t>
            </a:r>
            <a:r>
              <a:rPr lang="en-US" sz="1400" spc="120" dirty="0" err="1">
                <a:solidFill>
                  <a:srgbClr val="E2FE21"/>
                </a:solidFill>
                <a:latin typeface="Handjet Medium Square Single" pitchFamily="2" charset="0"/>
                <a:cs typeface="Handjet Medium Square Single" pitchFamily="2" charset="0"/>
              </a:rPr>
              <a:t>onerror</a:t>
            </a:r>
            <a:r>
              <a:rPr lang="en-US" sz="1400" spc="120" dirty="0">
                <a:solidFill>
                  <a:srgbClr val="E2FE21"/>
                </a:solidFill>
                <a:latin typeface="Handjet Medium Square Single" pitchFamily="2" charset="0"/>
                <a:cs typeface="Handjet Medium Square Single" pitchFamily="2" charset="0"/>
              </a:rPr>
              <a:t>=“alert(1)”&gt;</a:t>
            </a:r>
            <a:endParaRPr lang="he-IL" sz="2800" spc="120" dirty="0">
              <a:solidFill>
                <a:srgbClr val="E2FE21"/>
              </a:solidFill>
              <a:effectLst/>
              <a:latin typeface="Handjet Medium Square Single" pitchFamily="2" charset="0"/>
              <a:cs typeface="Handjet Medium Square Sing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8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5E059-5994-DBF7-AC04-B767191E9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D002C8-CC40-FE0D-6F22-238967E65159}"/>
              </a:ext>
            </a:extLst>
          </p:cNvPr>
          <p:cNvSpPr txBox="1"/>
          <p:nvPr/>
        </p:nvSpPr>
        <p:spPr>
          <a:xfrm>
            <a:off x="2965094" y="5251667"/>
            <a:ext cx="6261812" cy="91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ts val="6000"/>
              </a:lnSpc>
            </a:pPr>
            <a:r>
              <a:rPr lang="en-US" sz="65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Let’s practice!</a:t>
            </a:r>
            <a:endParaRPr lang="he-IL" sz="6500" b="1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4E373E-2B45-DD01-4EC1-69D14129E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426" y="6698054"/>
            <a:ext cx="12296852" cy="1665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EDE1B2-AA06-4838-05EB-AC57A1D6F4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301" y="524291"/>
            <a:ext cx="10585095" cy="520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E494CD-45EB-20D5-25E7-31FAD1644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0" y="3086169"/>
            <a:ext cx="1333500" cy="1803400"/>
          </a:xfrm>
          <a:prstGeom prst="rect">
            <a:avLst/>
          </a:prstGeom>
        </p:spPr>
      </p:pic>
      <p:pic>
        <p:nvPicPr>
          <p:cNvPr id="6" name="Picture 5" descr="A qr code with black and white squares&#10;&#10;Description automatically generated">
            <a:extLst>
              <a:ext uri="{FF2B5EF4-FFF2-40B4-BE49-F238E27FC236}">
                <a16:creationId xmlns:a16="http://schemas.microsoft.com/office/drawing/2014/main" id="{7FF4F152-44E5-A148-45EC-40C0769895A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2631" y="2012630"/>
            <a:ext cx="1781175" cy="1790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2C3B4-65F0-7369-8066-9D18EF959B43}"/>
              </a:ext>
            </a:extLst>
          </p:cNvPr>
          <p:cNvSpPr txBox="1"/>
          <p:nvPr/>
        </p:nvSpPr>
        <p:spPr>
          <a:xfrm>
            <a:off x="453987" y="1130536"/>
            <a:ext cx="4058462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ts val="6000"/>
              </a:lnSpc>
            </a:pPr>
            <a:r>
              <a:rPr lang="en-US" sz="24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Join our </a:t>
            </a:r>
            <a:r>
              <a:rPr lang="en-US" sz="2400" b="1" dirty="0" err="1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whatsapp</a:t>
            </a:r>
            <a:r>
              <a:rPr lang="en-US" sz="24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 group!</a:t>
            </a:r>
            <a:endParaRPr lang="he-IL" sz="2400" b="1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9" name="Picture 8" descr="A qr code with a black border&#10;&#10;Description automatically generated">
            <a:extLst>
              <a:ext uri="{FF2B5EF4-FFF2-40B4-BE49-F238E27FC236}">
                <a16:creationId xmlns:a16="http://schemas.microsoft.com/office/drawing/2014/main" id="{C5CDA7F0-2A59-0001-58A8-262F7DDF46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0850" y="2042822"/>
            <a:ext cx="1771650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3FFAA0-54A0-E16F-DD3D-3099EC47D422}"/>
              </a:ext>
            </a:extLst>
          </p:cNvPr>
          <p:cNvSpPr txBox="1"/>
          <p:nvPr/>
        </p:nvSpPr>
        <p:spPr>
          <a:xfrm>
            <a:off x="7657444" y="1188608"/>
            <a:ext cx="4058462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ts val="6000"/>
              </a:lnSpc>
            </a:pPr>
            <a:r>
              <a:rPr lang="en-US" sz="24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Join our Discord channel!</a:t>
            </a:r>
            <a:endParaRPr lang="he-IL" sz="2400" b="1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465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2D4994-61E5-995F-BDA0-2FC0F1B87884}"/>
              </a:ext>
            </a:extLst>
          </p:cNvPr>
          <p:cNvSpPr txBox="1"/>
          <p:nvPr/>
        </p:nvSpPr>
        <p:spPr>
          <a:xfrm>
            <a:off x="707135" y="1432533"/>
            <a:ext cx="81857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The language for the </a:t>
            </a:r>
            <a:r>
              <a:rPr lang="en-US" sz="2400" b="1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content</a:t>
            </a: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of websites</a:t>
            </a:r>
            <a:endParaRPr lang="he-IL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HTML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02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GB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Understanding Cross-Site Scripting (XSS)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6473282-5C80-ADE0-17C2-DC725458ED5B}"/>
              </a:ext>
            </a:extLst>
          </p:cNvPr>
          <p:cNvSpPr/>
          <p:nvPr/>
        </p:nvSpPr>
        <p:spPr>
          <a:xfrm>
            <a:off x="8902754" y="3706073"/>
            <a:ext cx="531845" cy="4478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B1BBC2-F12B-73AB-65EE-128CD3300C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015"/>
          <a:stretch/>
        </p:blipFill>
        <p:spPr>
          <a:xfrm>
            <a:off x="9635565" y="2441529"/>
            <a:ext cx="2286698" cy="281964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table">
            <a:extLst>
              <a:ext uri="{FF2B5EF4-FFF2-40B4-BE49-F238E27FC236}">
                <a16:creationId xmlns:a16="http://schemas.microsoft.com/office/drawing/2014/main" id="{D189AB9F-E8DD-E547-2D5F-28ADC62C3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39" y="2239939"/>
            <a:ext cx="3154787" cy="35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0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2D4994-61E5-995F-BDA0-2FC0F1B87884}"/>
              </a:ext>
            </a:extLst>
          </p:cNvPr>
          <p:cNvSpPr txBox="1"/>
          <p:nvPr/>
        </p:nvSpPr>
        <p:spPr>
          <a:xfrm>
            <a:off x="707135" y="1432533"/>
            <a:ext cx="81857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The language for the </a:t>
            </a:r>
            <a:r>
              <a:rPr lang="en-US" sz="2400" b="1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style</a:t>
            </a: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of websites</a:t>
            </a:r>
            <a:endParaRPr lang="he-IL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CSS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02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GB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Understanding Cross-Site Scripting (XSS)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152E1E2-B987-E839-E6E9-2FBC5EC043EE}"/>
              </a:ext>
            </a:extLst>
          </p:cNvPr>
          <p:cNvSpPr/>
          <p:nvPr/>
        </p:nvSpPr>
        <p:spPr>
          <a:xfrm>
            <a:off x="8902754" y="3706073"/>
            <a:ext cx="531845" cy="4478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091BF-2EC2-9A10-C56C-8BA77021C3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r="18015"/>
          <a:stretch/>
        </p:blipFill>
        <p:spPr>
          <a:xfrm>
            <a:off x="9635565" y="2442854"/>
            <a:ext cx="2286698" cy="281964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table">
            <a:extLst>
              <a:ext uri="{FF2B5EF4-FFF2-40B4-BE49-F238E27FC236}">
                <a16:creationId xmlns:a16="http://schemas.microsoft.com/office/drawing/2014/main" id="{7027F0DE-F902-FBC1-D6FD-1DC41DA83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371" y="2240134"/>
            <a:ext cx="2160175" cy="3520746"/>
          </a:xfrm>
          <a:prstGeom prst="rect">
            <a:avLst/>
          </a:prstGeom>
        </p:spPr>
      </p:pic>
      <p:pic>
        <p:nvPicPr>
          <p:cNvPr id="18" name="table">
            <a:extLst>
              <a:ext uri="{FF2B5EF4-FFF2-40B4-BE49-F238E27FC236}">
                <a16:creationId xmlns:a16="http://schemas.microsoft.com/office/drawing/2014/main" id="{7D26A87D-3D35-9E87-54AC-C013F0F55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779" y="2240134"/>
            <a:ext cx="3154787" cy="35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9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2D4994-61E5-995F-BDA0-2FC0F1B87884}"/>
              </a:ext>
            </a:extLst>
          </p:cNvPr>
          <p:cNvSpPr txBox="1"/>
          <p:nvPr/>
        </p:nvSpPr>
        <p:spPr>
          <a:xfrm>
            <a:off x="707135" y="1432533"/>
            <a:ext cx="81857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The language for the </a:t>
            </a:r>
            <a:r>
              <a:rPr lang="en-US" sz="2400" b="1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behavior</a:t>
            </a: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of websites</a:t>
            </a:r>
            <a:endParaRPr lang="he-IL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JavaScript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02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GB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Understanding Cross-Site Scripting (XSS)</a:t>
            </a:r>
          </a:p>
        </p:txBody>
      </p:sp>
      <p:pic>
        <p:nvPicPr>
          <p:cNvPr id="2" name="table">
            <a:extLst>
              <a:ext uri="{FF2B5EF4-FFF2-40B4-BE49-F238E27FC236}">
                <a16:creationId xmlns:a16="http://schemas.microsoft.com/office/drawing/2014/main" id="{77D7F66D-6921-15A8-9530-859F51173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36" y="2240134"/>
            <a:ext cx="3154787" cy="352074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D4A71F4-ADF1-E424-45DB-177BDC611DD9}"/>
              </a:ext>
            </a:extLst>
          </p:cNvPr>
          <p:cNvSpPr/>
          <p:nvPr/>
        </p:nvSpPr>
        <p:spPr>
          <a:xfrm>
            <a:off x="8902754" y="3706073"/>
            <a:ext cx="531845" cy="4478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B1BBC2-F12B-73AB-65EE-128CD3300C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r="18015"/>
          <a:stretch/>
        </p:blipFill>
        <p:spPr>
          <a:xfrm>
            <a:off x="9635565" y="2442854"/>
            <a:ext cx="2286698" cy="281964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table">
            <a:extLst>
              <a:ext uri="{FF2B5EF4-FFF2-40B4-BE49-F238E27FC236}">
                <a16:creationId xmlns:a16="http://schemas.microsoft.com/office/drawing/2014/main" id="{8AB086E2-DB1A-CB8F-7270-39B1414C4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371" y="2240134"/>
            <a:ext cx="2160175" cy="3520746"/>
          </a:xfrm>
          <a:prstGeom prst="rect">
            <a:avLst/>
          </a:prstGeom>
        </p:spPr>
      </p:pic>
      <p:pic>
        <p:nvPicPr>
          <p:cNvPr id="13" name="table">
            <a:extLst>
              <a:ext uri="{FF2B5EF4-FFF2-40B4-BE49-F238E27FC236}">
                <a16:creationId xmlns:a16="http://schemas.microsoft.com/office/drawing/2014/main" id="{51070F22-A034-AAE2-F0E7-CE6DB911D2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4394" y="2240134"/>
            <a:ext cx="2733512" cy="3520746"/>
          </a:xfrm>
          <a:prstGeom prst="rect">
            <a:avLst/>
          </a:prstGeom>
        </p:spPr>
      </p:pic>
      <p:pic>
        <p:nvPicPr>
          <p:cNvPr id="14" name="Picture 13" descr="A black rectangle with white lines&#10;&#10;Description automatically generated">
            <a:extLst>
              <a:ext uri="{FF2B5EF4-FFF2-40B4-BE49-F238E27FC236}">
                <a16:creationId xmlns:a16="http://schemas.microsoft.com/office/drawing/2014/main" id="{B3F990AC-29C3-220B-3E4F-3F3561A8894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00" y="3785084"/>
            <a:ext cx="737716" cy="7377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E2541AA-75B4-9A53-09ED-EC23117ED103}"/>
              </a:ext>
            </a:extLst>
          </p:cNvPr>
          <p:cNvGrpSpPr/>
          <p:nvPr/>
        </p:nvGrpSpPr>
        <p:grpSpPr>
          <a:xfrm>
            <a:off x="9946786" y="3308175"/>
            <a:ext cx="1664256" cy="953817"/>
            <a:chOff x="6096000" y="306930"/>
            <a:chExt cx="2180677" cy="124978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1C4DA4-099F-E784-20F8-0B0D780C70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70881"/>
            <a:stretch/>
          </p:blipFill>
          <p:spPr>
            <a:xfrm>
              <a:off x="6096000" y="306930"/>
              <a:ext cx="1249345" cy="12497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DCCF034-8DB7-5E11-6321-07534F50B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8293"/>
            <a:stretch/>
          </p:blipFill>
          <p:spPr>
            <a:xfrm>
              <a:off x="7345345" y="306930"/>
              <a:ext cx="931332" cy="1249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2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2D4994-61E5-995F-BDA0-2FC0F1B87884}"/>
              </a:ext>
            </a:extLst>
          </p:cNvPr>
          <p:cNvSpPr txBox="1"/>
          <p:nvPr/>
        </p:nvSpPr>
        <p:spPr>
          <a:xfrm>
            <a:off x="707135" y="1432533"/>
            <a:ext cx="8185709" cy="241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An application for browsing websites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Knows how to…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Display web files (HTML, CSS, JS) on the user’s screen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Request web files from web servers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Store the user’s </a:t>
            </a:r>
            <a:r>
              <a:rPr lang="en-US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information (bookmarks, passwords, cookies, …)</a:t>
            </a:r>
            <a:endParaRPr lang="he-IL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Web browser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02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GB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Understanding Cross-Site Scripting (XSS)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D40E6-E314-31C6-140F-9F8AF1844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833" y="4169005"/>
            <a:ext cx="3092334" cy="1770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743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4D01F2F-C816-9476-82B9-323D59322686}"/>
              </a:ext>
            </a:extLst>
          </p:cNvPr>
          <p:cNvSpPr/>
          <p:nvPr/>
        </p:nvSpPr>
        <p:spPr>
          <a:xfrm>
            <a:off x="845574" y="3706761"/>
            <a:ext cx="6174658" cy="2182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2D4994-61E5-995F-BDA0-2FC0F1B87884}"/>
              </a:ext>
            </a:extLst>
          </p:cNvPr>
          <p:cNvSpPr txBox="1"/>
          <p:nvPr/>
        </p:nvSpPr>
        <p:spPr>
          <a:xfrm>
            <a:off x="707135" y="1432533"/>
            <a:ext cx="10777729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A server that provides a website’s files (HTML, CSS, JS, …) to clients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Example: starting a web server in Python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Miriam Libre" pitchFamily="2" charset="-79"/>
                <a:cs typeface="Miriam Libre" pitchFamily="2" charset="-79"/>
              </a:rPr>
              <a:t>python -m </a:t>
            </a:r>
            <a:r>
              <a:rPr lang="en-US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Miriam Libre" pitchFamily="2" charset="-79"/>
                <a:cs typeface="Miriam Libre" pitchFamily="2" charset="-79"/>
              </a:rPr>
              <a:t>http.server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Miriam Libre" pitchFamily="2" charset="-79"/>
                <a:cs typeface="Miriam Libre" pitchFamily="2" charset="-79"/>
              </a:rPr>
              <a:t> -d c:\website_files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This web server simply provides whichever file the client requests</a:t>
            </a:r>
            <a:endParaRPr lang="he-IL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Web server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02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GB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Understanding Cross-Site Scripting (XSS)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B027AB-9471-2EB1-5D5F-1F06428483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421"/>
          <a:stretch/>
        </p:blipFill>
        <p:spPr>
          <a:xfrm>
            <a:off x="7737544" y="3528989"/>
            <a:ext cx="3481022" cy="251372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computer and printer&#10;&#10;Description automatically generated with medium confidence">
            <a:extLst>
              <a:ext uri="{FF2B5EF4-FFF2-40B4-BE49-F238E27FC236}">
                <a16:creationId xmlns:a16="http://schemas.microsoft.com/office/drawing/2014/main" id="{65E15118-01EA-D677-A308-875F7C9C9A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19" b="49396"/>
          <a:stretch/>
        </p:blipFill>
        <p:spPr>
          <a:xfrm>
            <a:off x="973434" y="3818213"/>
            <a:ext cx="1784420" cy="1935279"/>
          </a:xfrm>
          <a:prstGeom prst="rect">
            <a:avLst/>
          </a:prstGeom>
        </p:spPr>
      </p:pic>
      <p:pic>
        <p:nvPicPr>
          <p:cNvPr id="10" name="Picture 9" descr="A computer and printer&#10;&#10;Description automatically generated with medium confidence">
            <a:extLst>
              <a:ext uri="{FF2B5EF4-FFF2-40B4-BE49-F238E27FC236}">
                <a16:creationId xmlns:a16="http://schemas.microsoft.com/office/drawing/2014/main" id="{92FBAE80-6097-3661-33DE-60BEF8A997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r="42794" b="50228"/>
          <a:stretch/>
        </p:blipFill>
        <p:spPr>
          <a:xfrm>
            <a:off x="5196253" y="3850032"/>
            <a:ext cx="1688123" cy="1903460"/>
          </a:xfrm>
          <a:prstGeom prst="round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64C4F1-F58F-FFA4-4210-5D74797F50AB}"/>
              </a:ext>
            </a:extLst>
          </p:cNvPr>
          <p:cNvCxnSpPr/>
          <p:nvPr/>
        </p:nvCxnSpPr>
        <p:spPr>
          <a:xfrm>
            <a:off x="2858336" y="4855373"/>
            <a:ext cx="21905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604781-0DEE-3E3C-5FB4-ADDFABF94FBA}"/>
              </a:ext>
            </a:extLst>
          </p:cNvPr>
          <p:cNvCxnSpPr>
            <a:cxnSpLocks/>
          </p:cNvCxnSpPr>
          <p:nvPr/>
        </p:nvCxnSpPr>
        <p:spPr>
          <a:xfrm flipH="1">
            <a:off x="2838240" y="5086485"/>
            <a:ext cx="21905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2">
            <a:extLst>
              <a:ext uri="{FF2B5EF4-FFF2-40B4-BE49-F238E27FC236}">
                <a16:creationId xmlns:a16="http://schemas.microsoft.com/office/drawing/2014/main" id="{7D73452C-548C-32E4-637A-EB76AEA543F0}"/>
              </a:ext>
            </a:extLst>
          </p:cNvPr>
          <p:cNvSpPr txBox="1"/>
          <p:nvPr/>
        </p:nvSpPr>
        <p:spPr>
          <a:xfrm>
            <a:off x="3268963" y="4416520"/>
            <a:ext cx="14439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/main.js</a:t>
            </a:r>
            <a:endParaRPr lang="he-IL" dirty="0"/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AEA0F99B-9762-A188-61CD-BC82D6F72410}"/>
              </a:ext>
            </a:extLst>
          </p:cNvPr>
          <p:cNvSpPr txBox="1"/>
          <p:nvPr/>
        </p:nvSpPr>
        <p:spPr>
          <a:xfrm>
            <a:off x="3566913" y="5181011"/>
            <a:ext cx="9188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main.js</a:t>
            </a:r>
            <a:endParaRPr lang="he-IL" dirty="0"/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AF582A-FFB2-7B46-AC37-4851B2CDB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01" y="5237082"/>
            <a:ext cx="250501" cy="2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7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2D4994-61E5-995F-BDA0-2FC0F1B87884}"/>
              </a:ext>
            </a:extLst>
          </p:cNvPr>
          <p:cNvSpPr txBox="1"/>
          <p:nvPr/>
        </p:nvSpPr>
        <p:spPr>
          <a:xfrm>
            <a:off x="707135" y="1432533"/>
            <a:ext cx="10777729" cy="241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The main protocol for communication with web servers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Basic aspects: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Client sends </a:t>
            </a:r>
            <a:r>
              <a:rPr lang="en-US" b="1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HTTP request</a:t>
            </a:r>
            <a:r>
              <a:rPr lang="en-US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  <a:sym typeface="Wingdings" panose="05000000000000000000" pitchFamily="2" charset="2"/>
              </a:rPr>
              <a:t>server sends </a:t>
            </a:r>
            <a:r>
              <a:rPr lang="en-US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  <a:sym typeface="Wingdings" panose="05000000000000000000" pitchFamily="2" charset="2"/>
              </a:rPr>
              <a:t>HTTP response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  <a:sym typeface="Wingdings" panose="05000000000000000000" pitchFamily="2" charset="2"/>
              </a:rPr>
              <a:t>HTTP is stateless</a:t>
            </a:r>
            <a:endParaRPr lang="en-US" dirty="0">
              <a:solidFill>
                <a:schemeClr val="bg1"/>
              </a:solidFill>
              <a:latin typeface="Miriam Libre" pitchFamily="2" charset="-79"/>
              <a:cs typeface="Miriam Libre" pitchFamily="2" charset="-79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  <a:sym typeface="Wingdings" panose="05000000000000000000" pitchFamily="2" charset="2"/>
              </a:rPr>
              <a:t>Requests and </a:t>
            </a:r>
            <a:r>
              <a:rPr lang="en-US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  <a:sym typeface="Wingdings" panose="05000000000000000000" pitchFamily="2" charset="2"/>
              </a:rPr>
              <a:t>responses have </a:t>
            </a:r>
            <a:r>
              <a:rPr lang="en-US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  <a:sym typeface="Wingdings" panose="05000000000000000000" pitchFamily="2" charset="2"/>
              </a:rPr>
              <a:t>headers</a:t>
            </a:r>
            <a:r>
              <a:rPr lang="en-US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  <a:sym typeface="Wingdings" panose="05000000000000000000" pitchFamily="2" charset="2"/>
              </a:rPr>
              <a:t>body</a:t>
            </a:r>
            <a:endParaRPr lang="he-IL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HTTP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02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</a:t>
            </a:r>
            <a:r>
              <a:rPr lang="en-GB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Understanding Cross-Site Scripting (XSS)</a:t>
            </a:r>
          </a:p>
        </p:txBody>
      </p:sp>
    </p:spTree>
    <p:extLst>
      <p:ext uri="{BB962C8B-B14F-4D97-AF65-F5344CB8AC3E}">
        <p14:creationId xmlns:p14="http://schemas.microsoft.com/office/powerpoint/2010/main" val="108904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24358" y="138988"/>
            <a:ext cx="11923775" cy="1302106"/>
          </a:xfrm>
          <a:prstGeom prst="rect">
            <a:avLst/>
          </a:prstGeom>
          <a:solidFill>
            <a:srgbClr val="2427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6217920"/>
            <a:ext cx="11923775" cy="73152"/>
          </a:xfrm>
          <a:prstGeom prst="line">
            <a:avLst/>
          </a:prstGeom>
          <a:ln>
            <a:solidFill>
              <a:srgbClr val="242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87FF34-DF3A-239A-78FE-A64704203FFC}"/>
              </a:ext>
            </a:extLst>
          </p:cNvPr>
          <p:cNvSpPr txBox="1"/>
          <p:nvPr/>
        </p:nvSpPr>
        <p:spPr>
          <a:xfrm>
            <a:off x="886795" y="488435"/>
            <a:ext cx="626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spc="120" dirty="0">
                <a:solidFill>
                  <a:srgbClr val="E2FE21"/>
                </a:solidFill>
                <a:latin typeface="Handjet Medium Square Single" pitchFamily="2" charset="0"/>
                <a:cs typeface="Handjet Medium Square Single" pitchFamily="2" charset="0"/>
              </a:rPr>
              <a:t>What is XSS?</a:t>
            </a:r>
            <a:endParaRPr lang="he-IL" sz="4000" spc="120" dirty="0">
              <a:solidFill>
                <a:srgbClr val="E2FE21"/>
              </a:solidFill>
              <a:effectLst/>
              <a:latin typeface="Handjet Medium Square Single" pitchFamily="2" charset="0"/>
              <a:cs typeface="Handjet Medium Square Single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039E69-1911-E1CA-7F9F-70B57027F657}"/>
              </a:ext>
            </a:extLst>
          </p:cNvPr>
          <p:cNvSpPr txBox="1"/>
          <p:nvPr/>
        </p:nvSpPr>
        <p:spPr>
          <a:xfrm>
            <a:off x="1477499" y="2062886"/>
            <a:ext cx="8185709" cy="241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en-US" b="1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XSS – cross-site Scripting</a:t>
            </a:r>
            <a:endParaRPr lang="he-IL" dirty="0">
              <a:solidFill>
                <a:srgbClr val="24272B"/>
              </a:solidFill>
              <a:effectLst/>
              <a:latin typeface="Miriam Libre" pitchFamily="2" charset="-79"/>
              <a:cs typeface="Miriam Libre" pitchFamily="2" charset="-79"/>
            </a:endParaRPr>
          </a:p>
          <a:p>
            <a:pPr marL="285750" indent="-285750">
              <a:lnSpc>
                <a:spcPts val="2560"/>
              </a:lnSpc>
              <a:buFontTx/>
              <a:buChar char="-"/>
            </a:pPr>
            <a:r>
              <a:rPr lang="en-US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Cross-Site Scripting (XSS) is a type of security vulnerability commonly found in web applications.</a:t>
            </a:r>
          </a:p>
          <a:p>
            <a:pPr marL="285750" indent="-285750">
              <a:lnSpc>
                <a:spcPts val="2560"/>
              </a:lnSpc>
              <a:buFontTx/>
              <a:buChar char="-"/>
            </a:pPr>
            <a:r>
              <a:rPr lang="en-US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It allows attackers to inject malicious scripts into webpages viewed by other users.</a:t>
            </a:r>
          </a:p>
          <a:p>
            <a:pPr marL="285750" indent="-285750">
              <a:lnSpc>
                <a:spcPts val="2560"/>
              </a:lnSpc>
              <a:buFontTx/>
              <a:buChar char="-"/>
            </a:pPr>
            <a:r>
              <a:rPr lang="en-US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 These scripts can steal sensitive information, hijack user sessions, and more.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7FC9B7-76F8-4846-6AE9-F8E9111011E1}"/>
              </a:ext>
            </a:extLst>
          </p:cNvPr>
          <p:cNvSpPr txBox="1"/>
          <p:nvPr/>
        </p:nvSpPr>
        <p:spPr>
          <a:xfrm>
            <a:off x="292971" y="6353304"/>
            <a:ext cx="60972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200" spc="30" dirty="0">
                <a:solidFill>
                  <a:srgbClr val="24272B"/>
                </a:solidFill>
                <a:effectLst/>
                <a:latin typeface="Handjet Square Single" pitchFamily="2" charset="0"/>
                <a:cs typeface="Handjet Square Single" pitchFamily="2" charset="0"/>
              </a:rPr>
              <a:t>02       Understanding Cross-Site Scripting (XSS)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257554-5D62-32A1-BCAC-40F227667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19329" y="6366654"/>
            <a:ext cx="3079700" cy="2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3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24358" y="138988"/>
            <a:ext cx="11923775" cy="1302106"/>
          </a:xfrm>
          <a:prstGeom prst="rect">
            <a:avLst/>
          </a:prstGeom>
          <a:solidFill>
            <a:srgbClr val="2427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6217920"/>
            <a:ext cx="11923775" cy="73152"/>
          </a:xfrm>
          <a:prstGeom prst="line">
            <a:avLst/>
          </a:prstGeom>
          <a:ln>
            <a:solidFill>
              <a:srgbClr val="242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87FF34-DF3A-239A-78FE-A64704203FFC}"/>
              </a:ext>
            </a:extLst>
          </p:cNvPr>
          <p:cNvSpPr txBox="1"/>
          <p:nvPr/>
        </p:nvSpPr>
        <p:spPr>
          <a:xfrm>
            <a:off x="886794" y="587727"/>
            <a:ext cx="7449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Types of XSS</a:t>
            </a:r>
            <a:endParaRPr lang="he-IL" sz="32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039E69-1911-E1CA-7F9F-70B57027F657}"/>
              </a:ext>
            </a:extLst>
          </p:cNvPr>
          <p:cNvSpPr txBox="1"/>
          <p:nvPr/>
        </p:nvSpPr>
        <p:spPr>
          <a:xfrm>
            <a:off x="1477499" y="2062886"/>
            <a:ext cx="8185709" cy="341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en-US" b="1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Stored XSS</a:t>
            </a:r>
            <a:endParaRPr lang="he-IL" dirty="0">
              <a:solidFill>
                <a:srgbClr val="24272B"/>
              </a:solidFill>
              <a:effectLst/>
              <a:latin typeface="Miriam Libre" pitchFamily="2" charset="-79"/>
              <a:cs typeface="Miriam Libre" pitchFamily="2" charset="-79"/>
            </a:endParaRPr>
          </a:p>
          <a:p>
            <a:pPr marL="742950" lvl="1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72B"/>
                </a:solidFill>
                <a:latin typeface="Miriam Libre" pitchFamily="2" charset="-79"/>
                <a:cs typeface="Miriam Libre" pitchFamily="2" charset="-79"/>
              </a:rPr>
              <a:t>The malicious script is permanently stored on the target server.</a:t>
            </a:r>
          </a:p>
          <a:p>
            <a:pPr marL="742950" lvl="1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For example, A script injected into a comment field that is saved to the database.</a:t>
            </a:r>
          </a:p>
          <a:p>
            <a:pPr>
              <a:lnSpc>
                <a:spcPts val="2560"/>
              </a:lnSpc>
            </a:pPr>
            <a:endParaRPr lang="en-US" b="1" dirty="0">
              <a:solidFill>
                <a:srgbClr val="24272B"/>
              </a:solidFill>
              <a:effectLst/>
              <a:latin typeface="Miriam Libre" pitchFamily="2" charset="-79"/>
              <a:cs typeface="Miriam Libre" pitchFamily="2" charset="-79"/>
            </a:endParaRPr>
          </a:p>
          <a:p>
            <a:pPr>
              <a:lnSpc>
                <a:spcPts val="2560"/>
              </a:lnSpc>
            </a:pPr>
            <a:r>
              <a:rPr lang="en-US" b="1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Reflected XSS</a:t>
            </a:r>
            <a:endParaRPr lang="he-IL" dirty="0">
              <a:solidFill>
                <a:srgbClr val="24272B"/>
              </a:solidFill>
              <a:effectLst/>
              <a:latin typeface="Miriam Libre" pitchFamily="2" charset="-79"/>
              <a:cs typeface="Miriam Libre" pitchFamily="2" charset="-79"/>
            </a:endParaRPr>
          </a:p>
          <a:p>
            <a:pPr marL="742950" lvl="1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72B"/>
                </a:solidFill>
                <a:latin typeface="Miriam Libre" pitchFamily="2" charset="-79"/>
                <a:cs typeface="Miriam Libre" pitchFamily="2" charset="-79"/>
              </a:rPr>
              <a:t>The malicious script is reflected off a web server.</a:t>
            </a:r>
          </a:p>
          <a:p>
            <a:pPr marL="742950" lvl="1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72B"/>
                </a:solidFill>
                <a:effectLst/>
                <a:latin typeface="Miriam Libre" pitchFamily="2" charset="-79"/>
                <a:cs typeface="Miriam Libre" pitchFamily="2" charset="-79"/>
              </a:rPr>
              <a:t>For example. A script included in a URL parameter and reflected in an error message.</a:t>
            </a:r>
            <a:endParaRPr lang="en-US" dirty="0">
              <a:solidFill>
                <a:srgbClr val="24272B"/>
              </a:solidFill>
              <a:latin typeface="Miriam Libre" pitchFamily="2" charset="-79"/>
              <a:cs typeface="Miriam Libre" pitchFamily="2" charset="-79"/>
            </a:endParaRPr>
          </a:p>
          <a:p>
            <a:pPr lvl="1">
              <a:lnSpc>
                <a:spcPts val="2560"/>
              </a:lnSpc>
            </a:pPr>
            <a:endParaRPr lang="en-US" dirty="0">
              <a:solidFill>
                <a:srgbClr val="24272B"/>
              </a:solidFill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7FC9B7-76F8-4846-6AE9-F8E9111011E1}"/>
              </a:ext>
            </a:extLst>
          </p:cNvPr>
          <p:cNvSpPr txBox="1"/>
          <p:nvPr/>
        </p:nvSpPr>
        <p:spPr>
          <a:xfrm>
            <a:off x="292971" y="6381880"/>
            <a:ext cx="60972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200" spc="30" dirty="0">
                <a:solidFill>
                  <a:srgbClr val="24272B"/>
                </a:solidFill>
                <a:effectLst/>
                <a:latin typeface="Handjet Square Single" pitchFamily="2" charset="0"/>
                <a:cs typeface="Handjet Square Single" pitchFamily="2" charset="0"/>
              </a:rPr>
              <a:t>02       Understanding Cross-Site Scripting (XSS)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257554-5D62-32A1-BCAC-40F227667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19329" y="6366654"/>
            <a:ext cx="3079700" cy="2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5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507</Words>
  <Application>Microsoft Office PowerPoint</Application>
  <PresentationFormat>Widescreen</PresentationFormat>
  <Paragraphs>78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Handjet Medium Square Single</vt:lpstr>
      <vt:lpstr>Handjet SemiBold Square Single</vt:lpstr>
      <vt:lpstr>Handjet Square Single</vt:lpstr>
      <vt:lpstr>Miriam Libre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michalu@gmail.com</dc:creator>
  <cp:lastModifiedBy>Avia Avraham</cp:lastModifiedBy>
  <cp:revision>36</cp:revision>
  <dcterms:created xsi:type="dcterms:W3CDTF">2024-01-15T09:56:38Z</dcterms:created>
  <dcterms:modified xsi:type="dcterms:W3CDTF">2024-06-16T15:26:14Z</dcterms:modified>
</cp:coreProperties>
</file>