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281" r:id="rId3"/>
    <p:sldId id="305" r:id="rId4"/>
    <p:sldId id="296" r:id="rId5"/>
    <p:sldId id="295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292" r:id="rId15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E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C6513600-717B-4CBB-9AFE-1F576C1D3E1D}" type="datetimeFigureOut">
              <a:rPr lang="he-IL" smtClean="0"/>
              <a:t>כ'/שבט/תשפ"ד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B3282916-D5C0-4231-8654-1B229AFAB6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8476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93526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68099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23395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31643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62865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2203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57098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5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84190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6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16860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7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87830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8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6597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9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84733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10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3039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8C17-4C1D-AB52-2BC1-4A36E3E77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CBE161-66F4-EEBB-1C20-2810AC98E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F7320-0961-B671-0172-255B969C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כ'/שבט/תשפ"ד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D9749-D852-808D-A2ED-01C4E8678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2CA37-4F64-25C6-611D-93917A888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989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B138C-9F53-F761-E645-09C90773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53A793-A4DF-0DF5-D75A-720F5B976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E81B6-F970-5EBC-A55A-80ED0F84D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כ'/שבט/תשפ"ד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0AF6E-6C99-1EF4-165F-00F149F64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4CDDA-E552-0DA4-A09B-EF8342726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53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E7AB57-8468-05CA-69A6-62C520D18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AB0BD-AAE6-7521-05AA-72A9DBCB9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CBAC6-A3A8-F25B-DD5A-A6A61EE7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כ'/שבט/תשפ"ד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ED123-21D5-A2D0-8341-CFBED817A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185DD-FA79-EEB7-B1DD-831DD188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890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99954-D1D6-7718-7177-77D5EF872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EB9CF-05F0-C3F6-C3C3-B478CB1E8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D71DF-1C76-5E8D-1599-174C3565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כ'/שבט/תשפ"ד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FA699-72FE-7FA0-3E7E-B8A7097B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EA286-B4BE-4910-1695-C9B062F31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535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7A465-3D41-737B-801B-25D307EF3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24413-B577-8217-EDFB-F08A30607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2EB7C-0A38-A1C2-A754-1339FD944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כ'/שבט/תשפ"ד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C630F-B5FD-83FE-9F22-C3423BFA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F5E3A-5808-0DAB-DEBD-F098257F5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844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91F58-9E6F-E4B2-D62B-74AC4037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121D3-C8BF-55E8-D893-934E4C2339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155B7-D65F-A037-8B1D-BB87EB0D1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8F540-B7F0-7424-5374-573D85644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כ'/שבט/תשפ"ד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B9072-DAF8-8D3F-FEAF-93DC71D85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0F17B-29DE-294B-C83E-0B0CB998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531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EDC6-D8A4-5E7E-B20A-5A23C3E05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ECB81-E242-59CE-7D88-4078F673B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4BF1C4-E841-EC9E-D268-0EC41B1BB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112D5-F6DB-2D2A-3C7E-57906FBC2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BFDB25-5EB2-3DA5-4671-CE3D378C3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11F9C9-F52A-0F7E-18E0-4870D2932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כ'/שבט/תשפ"ד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AD516A-F2C0-96C9-39BA-A7ABE842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C2ACF0-1CE1-A472-7715-E17FC9A0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050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8AABF-27F4-DA14-A883-57345BB27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6D79A-EEF7-1A80-F984-41DCBFD8C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כ'/שבט/תשפ"ד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9E968-365E-CB09-DE6A-7932202E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B253EF-AB0B-3D99-9A30-72B226A5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75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466142-403B-DF44-6DF5-63026712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כ'/שבט/תשפ"ד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B12357-4A8D-1BB2-2A5F-1C61AC171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F8D3D-1B76-298E-967E-68B94C9A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14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6674D-2BDC-ABE0-A470-62C83053C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90266-96CF-506D-A1B7-B83DD2539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FD8B1-AFBE-FCE3-8C5B-C29A0197A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95871-ED41-128A-B770-C941D30C0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כ'/שבט/תשפ"ד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3EFA0B-CEF5-A06D-5724-9E8E1A1E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57E69-1C2A-EBCC-2B77-FE5BE951C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597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64760-FE33-CBC7-D73A-F97E90481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A1AB64-EA9D-F6E6-2EF9-FB31DB47A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D9FD7-3E2C-E04E-D270-39FA198E7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9C36E-77C6-0BE8-8B44-8211711F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כ'/שבט/תשפ"ד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6AA26-5813-2B22-1309-CF5F4F94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F6E25-99E6-8C7F-1543-70BFCF778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570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FF2E2C-2F89-F10E-EE55-2C63BA348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229FF-8751-BBF7-87BE-C3B5B79DF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E1E1A-35B5-EF73-02C6-D488444D5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109FA5-8937-4EFE-A1A6-BD6EB76E3D9A}" type="datetimeFigureOut">
              <a:rPr lang="he-IL" smtClean="0"/>
              <a:t>כ'/שבט/תשפ"ד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CF559-E2FD-028F-3A09-70AD4C235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45527-E930-BD04-0C14-0B6D1348D6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280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5.png"/><Relationship Id="rId4" Type="http://schemas.openxmlformats.org/officeDocument/2006/relationships/hyperlink" Target="https://play.picoctf.org/practice/challenge/46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5.png"/><Relationship Id="rId4" Type="http://schemas.openxmlformats.org/officeDocument/2006/relationships/hyperlink" Target="https://portswigger.net/web-security/sql-injection/lab-login-bypas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0.png"/><Relationship Id="rId10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59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4C4AF9-6CBF-8504-F8FE-8E825ADAD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0096" y="2004365"/>
            <a:ext cx="1998805" cy="30284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B720B3A-4214-C253-DC62-43F69EE562D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6D70DD-DDA5-8E1C-DC90-BA7243AD243D}"/>
              </a:ext>
            </a:extLst>
          </p:cNvPr>
          <p:cNvCxnSpPr>
            <a:cxnSpLocks/>
          </p:cNvCxnSpPr>
          <p:nvPr/>
        </p:nvCxnSpPr>
        <p:spPr>
          <a:xfrm>
            <a:off x="1851500" y="5190890"/>
            <a:ext cx="63900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394D29-BC34-199F-B7B9-48169D245347}"/>
              </a:ext>
            </a:extLst>
          </p:cNvPr>
          <p:cNvSpPr txBox="1"/>
          <p:nvPr/>
        </p:nvSpPr>
        <p:spPr>
          <a:xfrm>
            <a:off x="2072666" y="5371443"/>
            <a:ext cx="6261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January 2024</a:t>
            </a:r>
            <a:endParaRPr lang="he-IL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E82530B-2F42-6F0E-243B-7A2F08DDA1C0}"/>
              </a:ext>
            </a:extLst>
          </p:cNvPr>
          <p:cNvSpPr txBox="1"/>
          <p:nvPr/>
        </p:nvSpPr>
        <p:spPr>
          <a:xfrm>
            <a:off x="1189703" y="3340650"/>
            <a:ext cx="6923609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sz="6000" b="1" dirty="0">
                <a:solidFill>
                  <a:srgbClr val="E1FD21"/>
                </a:solidFill>
                <a:effectLst/>
                <a:latin typeface="Miriam Libre" pitchFamily="2" charset="-79"/>
                <a:ea typeface="3270 CONDENSED" panose="02000509000000000000" pitchFamily="49" charset="0"/>
                <a:cs typeface="Miriam Libre" pitchFamily="2" charset="-79"/>
              </a:rPr>
              <a:t>Session #2</a:t>
            </a:r>
          </a:p>
          <a:p>
            <a:pPr algn="l">
              <a:lnSpc>
                <a:spcPts val="6000"/>
              </a:lnSpc>
            </a:pPr>
            <a:r>
              <a:rPr lang="en-US" sz="6000" b="1" dirty="0">
                <a:solidFill>
                  <a:schemeClr val="bg1"/>
                </a:solidFill>
                <a:effectLst/>
                <a:latin typeface="Miriam Libre" pitchFamily="2" charset="-79"/>
                <a:ea typeface="3270 CONDENSED" panose="02000509000000000000" pitchFamily="49" charset="0"/>
                <a:cs typeface="Miriam Libre" pitchFamily="2" charset="-79"/>
              </a:rPr>
              <a:t>Web Exploitation</a:t>
            </a:r>
            <a:endParaRPr lang="he-IL" sz="6000" b="1" dirty="0">
              <a:solidFill>
                <a:schemeClr val="bg1"/>
              </a:solidFill>
              <a:effectLst/>
              <a:latin typeface="Miriam Libre" pitchFamily="2" charset="-79"/>
              <a:ea typeface="3270 CONDENSED" panose="02000509000000000000" pitchFamily="49" charset="0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9666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1077772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https://play.picoctf.org/practice/challenge/46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Demo: broken access control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02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Web Exploitation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16901CD-C582-5D38-5602-C23554AC1C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82875" y="1824851"/>
            <a:ext cx="7026249" cy="3208298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85844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10777729" cy="4905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Client-side code…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Runs on the user’s browser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The user can access it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These are the HTML, CSS, JS files we’ve seen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Server-side code…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Runs on the web server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The user can’t access it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Determines how the server responds to each request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Does that by querying databases, considering permissions, etc.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Popular languages: PHP, Python, JavaScript (NodeJS), …</a:t>
            </a:r>
            <a:endParaRPr lang="he-IL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b="1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Client-side / server-side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02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Web Exploitation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64288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1077772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algn="ctr">
              <a:lnSpc>
                <a:spcPct val="150000"/>
              </a:lnSpc>
            </a:pP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https://portswigger.net/web-security/sql-injection/lab-login-bypass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Demo: SQL Injection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02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Web Exploitation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9AAE7A2-F7A9-E7D0-3A25-399E873508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3649" y="1611453"/>
            <a:ext cx="5104699" cy="3572264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69492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1077772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A popular software for penetration testing of web applications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Useful for CTFs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Burp Suite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02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Web Exploitation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B3B98F56-D0EE-6218-155A-666EA74AEC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748" y="2753541"/>
            <a:ext cx="6024993" cy="332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604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2965094" y="4337270"/>
            <a:ext cx="6261812" cy="919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>
              <a:lnSpc>
                <a:spcPts val="6000"/>
              </a:lnSpc>
            </a:pPr>
            <a:r>
              <a:rPr lang="en-US" sz="65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Let’s practice!</a:t>
            </a:r>
            <a:endParaRPr lang="he-IL" sz="6500" b="1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EDE1B2-AA06-4838-05EB-AC57A1D6F4E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E494CD-45EB-20D5-25E7-31FAD1644E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9250" y="2171772"/>
            <a:ext cx="13335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65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818570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Next week’s session will require </a:t>
            </a:r>
            <a:r>
              <a:rPr lang="en-US" sz="2400" b="1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Kali Linux</a:t>
            </a:r>
            <a:endParaRPr lang="en-US" sz="2400" b="1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An installation guide is available </a:t>
            </a: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o</a:t>
            </a: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n our website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Before we get started…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02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Web Exploitation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75442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81857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The language for the </a:t>
            </a:r>
            <a:r>
              <a:rPr lang="en-US" sz="2400" b="1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content</a:t>
            </a: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of websites</a:t>
            </a:r>
            <a:endParaRPr lang="he-IL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HTML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02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Web Exploitation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46473282-5C80-ADE0-17C2-DC725458ED5B}"/>
              </a:ext>
            </a:extLst>
          </p:cNvPr>
          <p:cNvSpPr/>
          <p:nvPr/>
        </p:nvSpPr>
        <p:spPr>
          <a:xfrm>
            <a:off x="8902754" y="3706073"/>
            <a:ext cx="531845" cy="44786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he-I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e-IL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AB1BBC2-F12B-73AB-65EE-128CD3300C9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8015"/>
          <a:stretch/>
        </p:blipFill>
        <p:spPr>
          <a:xfrm>
            <a:off x="9635565" y="2441529"/>
            <a:ext cx="2286698" cy="2819644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table">
            <a:extLst>
              <a:ext uri="{FF2B5EF4-FFF2-40B4-BE49-F238E27FC236}">
                <a16:creationId xmlns:a16="http://schemas.microsoft.com/office/drawing/2014/main" id="{D189AB9F-E8DD-E547-2D5F-28ADC62C39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5939" y="2239939"/>
            <a:ext cx="3154787" cy="352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0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81857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The language for the </a:t>
            </a:r>
            <a:r>
              <a:rPr lang="en-US" sz="2400" b="1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style</a:t>
            </a: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of websites</a:t>
            </a:r>
            <a:endParaRPr lang="he-IL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CSS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02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Web Exploitation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C152E1E2-B987-E839-E6E9-2FBC5EC043EE}"/>
              </a:ext>
            </a:extLst>
          </p:cNvPr>
          <p:cNvSpPr/>
          <p:nvPr/>
        </p:nvSpPr>
        <p:spPr>
          <a:xfrm>
            <a:off x="8902754" y="3706073"/>
            <a:ext cx="531845" cy="44786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he-I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e-I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B091BF-2EC2-9A10-C56C-8BA77021C31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r="18015"/>
          <a:stretch/>
        </p:blipFill>
        <p:spPr>
          <a:xfrm>
            <a:off x="9635565" y="2442854"/>
            <a:ext cx="2286698" cy="2819644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table">
            <a:extLst>
              <a:ext uri="{FF2B5EF4-FFF2-40B4-BE49-F238E27FC236}">
                <a16:creationId xmlns:a16="http://schemas.microsoft.com/office/drawing/2014/main" id="{7027F0DE-F902-FBC1-D6FD-1DC41DA837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19371" y="2240134"/>
            <a:ext cx="2160175" cy="3520746"/>
          </a:xfrm>
          <a:prstGeom prst="rect">
            <a:avLst/>
          </a:prstGeom>
        </p:spPr>
      </p:pic>
      <p:pic>
        <p:nvPicPr>
          <p:cNvPr id="18" name="table">
            <a:extLst>
              <a:ext uri="{FF2B5EF4-FFF2-40B4-BE49-F238E27FC236}">
                <a16:creationId xmlns:a16="http://schemas.microsoft.com/office/drawing/2014/main" id="{7D26A87D-3D35-9E87-54AC-C013F0F55F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3779" y="2240134"/>
            <a:ext cx="3154787" cy="352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9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81857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The language for the </a:t>
            </a:r>
            <a:r>
              <a:rPr lang="en-US" sz="2400" b="1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behavior</a:t>
            </a: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of websites</a:t>
            </a:r>
            <a:endParaRPr lang="he-IL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JavaScript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E2FE21"/>
                </a:solidFill>
                <a:latin typeface="Miriam Libre" pitchFamily="2" charset="-79"/>
                <a:cs typeface="Miriam Libre" pitchFamily="2" charset="-79"/>
              </a:rPr>
              <a:t>02</a:t>
            </a:r>
            <a:r>
              <a:rPr lang="en-US" sz="10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      Web Exploitation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" name="table">
            <a:extLst>
              <a:ext uri="{FF2B5EF4-FFF2-40B4-BE49-F238E27FC236}">
                <a16:creationId xmlns:a16="http://schemas.microsoft.com/office/drawing/2014/main" id="{77D7F66D-6921-15A8-9530-859F51173D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9736" y="2240134"/>
            <a:ext cx="3154787" cy="3520746"/>
          </a:xfrm>
          <a:prstGeom prst="rect">
            <a:avLst/>
          </a:prstGeom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1D4A71F4-ADF1-E424-45DB-177BDC611DD9}"/>
              </a:ext>
            </a:extLst>
          </p:cNvPr>
          <p:cNvSpPr/>
          <p:nvPr/>
        </p:nvSpPr>
        <p:spPr>
          <a:xfrm>
            <a:off x="8902754" y="3706073"/>
            <a:ext cx="531845" cy="44786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he-I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e-I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B1BBC2-F12B-73AB-65EE-128CD3300C9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r="18015"/>
          <a:stretch/>
        </p:blipFill>
        <p:spPr>
          <a:xfrm>
            <a:off x="9635565" y="2442854"/>
            <a:ext cx="2286698" cy="2819644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table">
            <a:extLst>
              <a:ext uri="{FF2B5EF4-FFF2-40B4-BE49-F238E27FC236}">
                <a16:creationId xmlns:a16="http://schemas.microsoft.com/office/drawing/2014/main" id="{8AB086E2-DB1A-CB8F-7270-39B1414C49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19371" y="2240134"/>
            <a:ext cx="2160175" cy="3520746"/>
          </a:xfrm>
          <a:prstGeom prst="rect">
            <a:avLst/>
          </a:prstGeom>
        </p:spPr>
      </p:pic>
      <p:pic>
        <p:nvPicPr>
          <p:cNvPr id="13" name="table">
            <a:extLst>
              <a:ext uri="{FF2B5EF4-FFF2-40B4-BE49-F238E27FC236}">
                <a16:creationId xmlns:a16="http://schemas.microsoft.com/office/drawing/2014/main" id="{51070F22-A034-AAE2-F0E7-CE6DB911D2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74394" y="2240134"/>
            <a:ext cx="2733512" cy="3520746"/>
          </a:xfrm>
          <a:prstGeom prst="rect">
            <a:avLst/>
          </a:prstGeom>
        </p:spPr>
      </p:pic>
      <p:pic>
        <p:nvPicPr>
          <p:cNvPr id="14" name="Picture 13" descr="A black rectangle with white lines&#10;&#10;Description automatically generated">
            <a:extLst>
              <a:ext uri="{FF2B5EF4-FFF2-40B4-BE49-F238E27FC236}">
                <a16:creationId xmlns:a16="http://schemas.microsoft.com/office/drawing/2014/main" id="{B3F990AC-29C3-220B-3E4F-3F3561A88946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3400" y="3785084"/>
            <a:ext cx="737716" cy="737716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E2541AA-75B4-9A53-09ED-EC23117ED103}"/>
              </a:ext>
            </a:extLst>
          </p:cNvPr>
          <p:cNvGrpSpPr/>
          <p:nvPr/>
        </p:nvGrpSpPr>
        <p:grpSpPr>
          <a:xfrm>
            <a:off x="9946786" y="3308175"/>
            <a:ext cx="1664256" cy="953817"/>
            <a:chOff x="6096000" y="306930"/>
            <a:chExt cx="2180677" cy="1249788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FB1C4DA4-099F-E784-20F8-0B0D780C70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r="70881"/>
            <a:stretch/>
          </p:blipFill>
          <p:spPr>
            <a:xfrm>
              <a:off x="6096000" y="306930"/>
              <a:ext cx="1249345" cy="1249788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4DCCF034-8DB7-5E11-6321-07534F50B7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l="78293"/>
            <a:stretch/>
          </p:blipFill>
          <p:spPr>
            <a:xfrm>
              <a:off x="7345345" y="306930"/>
              <a:ext cx="931332" cy="12497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6521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8185709" cy="2412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An application for browsing websites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Knows how to…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Display web files (HTML, CSS, JS) on the user’s screen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Request web files from web servers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Store the user’s </a:t>
            </a:r>
            <a:r>
              <a:rPr lang="en-US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information (bookmarks, passwords, cookies, …)</a:t>
            </a:r>
            <a:endParaRPr lang="he-IL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Web browser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02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Web Exploitation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6D40E6-E314-31C6-140F-9F8AF18445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9833" y="4169005"/>
            <a:ext cx="3092334" cy="17706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77432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4D01F2F-C816-9476-82B9-323D59322686}"/>
              </a:ext>
            </a:extLst>
          </p:cNvPr>
          <p:cNvSpPr/>
          <p:nvPr/>
        </p:nvSpPr>
        <p:spPr>
          <a:xfrm>
            <a:off x="845574" y="3706761"/>
            <a:ext cx="6174658" cy="21827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10777729" cy="1996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A server that provides a website’s files (HTML, CSS, JS, …) to clients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Example: starting a web server in Python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  <a:highlight>
                  <a:srgbClr val="000000"/>
                </a:highlight>
                <a:latin typeface="Miriam Libre" pitchFamily="2" charset="-79"/>
                <a:cs typeface="Miriam Libre" pitchFamily="2" charset="-79"/>
              </a:rPr>
              <a:t>python -m </a:t>
            </a:r>
            <a:r>
              <a:rPr lang="en-US" dirty="0" err="1">
                <a:solidFill>
                  <a:schemeClr val="bg1"/>
                </a:solidFill>
                <a:effectLst/>
                <a:highlight>
                  <a:srgbClr val="000000"/>
                </a:highlight>
                <a:latin typeface="Miriam Libre" pitchFamily="2" charset="-79"/>
                <a:cs typeface="Miriam Libre" pitchFamily="2" charset="-79"/>
              </a:rPr>
              <a:t>http.server</a:t>
            </a:r>
            <a:r>
              <a:rPr lang="en-US" dirty="0">
                <a:solidFill>
                  <a:schemeClr val="bg1"/>
                </a:solidFill>
                <a:effectLst/>
                <a:highlight>
                  <a:srgbClr val="000000"/>
                </a:highlight>
                <a:latin typeface="Miriam Libre" pitchFamily="2" charset="-79"/>
                <a:cs typeface="Miriam Libre" pitchFamily="2" charset="-79"/>
              </a:rPr>
              <a:t> -d c:\website_files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This web server simply provides whichever file the client requests</a:t>
            </a:r>
            <a:endParaRPr lang="he-IL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Web server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02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Web Exploitation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4B027AB-9471-2EB1-5D5F-1F06428483F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35421"/>
          <a:stretch/>
        </p:blipFill>
        <p:spPr>
          <a:xfrm>
            <a:off x="7737544" y="3528989"/>
            <a:ext cx="3481022" cy="2513728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 descr="A computer and printer&#10;&#10;Description automatically generated with medium confidence">
            <a:extLst>
              <a:ext uri="{FF2B5EF4-FFF2-40B4-BE49-F238E27FC236}">
                <a16:creationId xmlns:a16="http://schemas.microsoft.com/office/drawing/2014/main" id="{65E15118-01EA-D677-A308-875F7C9C9A0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419" b="49396"/>
          <a:stretch/>
        </p:blipFill>
        <p:spPr>
          <a:xfrm>
            <a:off x="973434" y="3818213"/>
            <a:ext cx="1784420" cy="1935279"/>
          </a:xfrm>
          <a:prstGeom prst="rect">
            <a:avLst/>
          </a:prstGeom>
        </p:spPr>
      </p:pic>
      <p:pic>
        <p:nvPicPr>
          <p:cNvPr id="10" name="Picture 9" descr="A computer and printer&#10;&#10;Description automatically generated with medium confidence">
            <a:extLst>
              <a:ext uri="{FF2B5EF4-FFF2-40B4-BE49-F238E27FC236}">
                <a16:creationId xmlns:a16="http://schemas.microsoft.com/office/drawing/2014/main" id="{92FBAE80-6097-3661-33DE-60BEF8A9979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21" r="42794" b="50228"/>
          <a:stretch/>
        </p:blipFill>
        <p:spPr>
          <a:xfrm>
            <a:off x="5196253" y="3850032"/>
            <a:ext cx="1688123" cy="1903460"/>
          </a:xfrm>
          <a:prstGeom prst="round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F64C4F1-F58F-FFA4-4210-5D74797F50AB}"/>
              </a:ext>
            </a:extLst>
          </p:cNvPr>
          <p:cNvCxnSpPr/>
          <p:nvPr/>
        </p:nvCxnSpPr>
        <p:spPr>
          <a:xfrm>
            <a:off x="2858336" y="4855373"/>
            <a:ext cx="219054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5604781-0DEE-3E3C-5FB4-ADDFABF94FBA}"/>
              </a:ext>
            </a:extLst>
          </p:cNvPr>
          <p:cNvCxnSpPr>
            <a:cxnSpLocks/>
          </p:cNvCxnSpPr>
          <p:nvPr/>
        </p:nvCxnSpPr>
        <p:spPr>
          <a:xfrm flipH="1">
            <a:off x="2838240" y="5086485"/>
            <a:ext cx="219054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32">
            <a:extLst>
              <a:ext uri="{FF2B5EF4-FFF2-40B4-BE49-F238E27FC236}">
                <a16:creationId xmlns:a16="http://schemas.microsoft.com/office/drawing/2014/main" id="{7D73452C-548C-32E4-637A-EB76AEA543F0}"/>
              </a:ext>
            </a:extLst>
          </p:cNvPr>
          <p:cNvSpPr txBox="1"/>
          <p:nvPr/>
        </p:nvSpPr>
        <p:spPr>
          <a:xfrm>
            <a:off x="3268963" y="4416520"/>
            <a:ext cx="144398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he-I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GET /main.js</a:t>
            </a:r>
            <a:endParaRPr lang="he-IL" dirty="0"/>
          </a:p>
        </p:txBody>
      </p:sp>
      <p:sp>
        <p:nvSpPr>
          <p:cNvPr id="16" name="TextBox 33">
            <a:extLst>
              <a:ext uri="{FF2B5EF4-FFF2-40B4-BE49-F238E27FC236}">
                <a16:creationId xmlns:a16="http://schemas.microsoft.com/office/drawing/2014/main" id="{AEA0F99B-9762-A188-61CD-BC82D6F72410}"/>
              </a:ext>
            </a:extLst>
          </p:cNvPr>
          <p:cNvSpPr txBox="1"/>
          <p:nvPr/>
        </p:nvSpPr>
        <p:spPr>
          <a:xfrm>
            <a:off x="3566913" y="5181011"/>
            <a:ext cx="91884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he-I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main.js</a:t>
            </a:r>
            <a:endParaRPr lang="he-IL" dirty="0"/>
          </a:p>
        </p:txBody>
      </p:sp>
      <p:pic>
        <p:nvPicPr>
          <p:cNvPr id="17" name="Picture 1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BAF582A-FFB2-7B46-AC37-4851B2CDB0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801" y="5237082"/>
            <a:ext cx="250501" cy="25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75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10777729" cy="2412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The main protocol for communication with web servers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Basic aspects: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Client sends </a:t>
            </a:r>
            <a:r>
              <a:rPr lang="en-US" b="1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HTTP request</a:t>
            </a:r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</a:t>
            </a:r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sym typeface="Wingdings" panose="05000000000000000000" pitchFamily="2" charset="2"/>
              </a:rPr>
              <a:t>server sends </a:t>
            </a:r>
            <a:r>
              <a:rPr lang="en-US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sym typeface="Wingdings" panose="05000000000000000000" pitchFamily="2" charset="2"/>
              </a:rPr>
              <a:t>HTTP response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  <a:sym typeface="Wingdings" panose="05000000000000000000" pitchFamily="2" charset="2"/>
              </a:rPr>
              <a:t>HTTP is stateless</a:t>
            </a:r>
            <a:endParaRPr lang="en-US" dirty="0">
              <a:solidFill>
                <a:schemeClr val="bg1"/>
              </a:solidFill>
              <a:latin typeface="Miriam Libre" pitchFamily="2" charset="-79"/>
              <a:cs typeface="Miriam Libre" pitchFamily="2" charset="-79"/>
              <a:sym typeface="Wingdings" panose="05000000000000000000" pitchFamily="2" charset="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  <a:sym typeface="Wingdings" panose="05000000000000000000" pitchFamily="2" charset="2"/>
              </a:rPr>
              <a:t>Requests and </a:t>
            </a:r>
            <a:r>
              <a:rPr lang="en-US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sym typeface="Wingdings" panose="05000000000000000000" pitchFamily="2" charset="2"/>
              </a:rPr>
              <a:t>responses have </a:t>
            </a:r>
            <a:r>
              <a:rPr lang="en-US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sym typeface="Wingdings" panose="05000000000000000000" pitchFamily="2" charset="2"/>
              </a:rPr>
              <a:t>headers</a:t>
            </a:r>
            <a:r>
              <a:rPr lang="en-US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sym typeface="Wingdings" panose="05000000000000000000" pitchFamily="2" charset="2"/>
              </a:rPr>
              <a:t> and </a:t>
            </a:r>
            <a:r>
              <a:rPr lang="en-US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  <a:sym typeface="Wingdings" panose="05000000000000000000" pitchFamily="2" charset="2"/>
              </a:rPr>
              <a:t>body</a:t>
            </a:r>
            <a:endParaRPr lang="he-IL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HTTP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02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Web Exploitation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89048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432533"/>
            <a:ext cx="10777729" cy="2966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All modern web browsers have a feature called </a:t>
            </a:r>
            <a:r>
              <a:rPr lang="en-US" sz="2400" b="1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Developer Tools</a:t>
            </a:r>
            <a:endParaRPr lang="en-US" sz="24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Accessible with F12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Some of its capabilities: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Inspector</a:t>
            </a:r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– inspect a website’s files (HTML, CSS, JS</a:t>
            </a:r>
            <a:r>
              <a:rPr lang="en-US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, …)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Network</a:t>
            </a:r>
            <a:r>
              <a:rPr lang="en-US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– analyze HTTP requests and responses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Storage</a:t>
            </a:r>
            <a:r>
              <a:rPr lang="en-US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– read/modify information that the browser stores </a:t>
            </a:r>
            <a:endParaRPr lang="he-IL" b="1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Developer Tools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02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Web Exploitation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02775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0" id="{ADB8F090-2687-4174-8D2A-5F5E6E56C21D}" vid="{7C8A1999-DC01-4F8D-AE95-63F5F8C7741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- CTF</Template>
  <TotalTime>1116</TotalTime>
  <Words>404</Words>
  <Application>Microsoft Office PowerPoint</Application>
  <PresentationFormat>Widescreen</PresentationFormat>
  <Paragraphs>96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Miriam Libre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Hili Levy</dc:creator>
  <cp:lastModifiedBy>Yaniv Carmel</cp:lastModifiedBy>
  <cp:revision>29</cp:revision>
  <dcterms:created xsi:type="dcterms:W3CDTF">2024-01-22T16:29:49Z</dcterms:created>
  <dcterms:modified xsi:type="dcterms:W3CDTF">2024-01-30T12:56:20Z</dcterms:modified>
</cp:coreProperties>
</file>