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6" r:id="rId2"/>
    <p:sldId id="283" r:id="rId3"/>
    <p:sldId id="258" r:id="rId4"/>
    <p:sldId id="294" r:id="rId5"/>
    <p:sldId id="295" r:id="rId6"/>
    <p:sldId id="296" r:id="rId7"/>
    <p:sldId id="298" r:id="rId8"/>
    <p:sldId id="268" r:id="rId9"/>
    <p:sldId id="299" r:id="rId10"/>
    <p:sldId id="300" r:id="rId11"/>
    <p:sldId id="292" r:id="rId12"/>
    <p:sldId id="286" r:id="rId13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  <a:srgbClr val="242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6"/>
  </p:normalViewPr>
  <p:slideViewPr>
    <p:cSldViewPr snapToGrid="0">
      <p:cViewPr varScale="1">
        <p:scale>
          <a:sx n="73" d="100"/>
          <a:sy n="73" d="100"/>
        </p:scale>
        <p:origin x="66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1B1C-CF05-0F44-A33E-A38439A627E4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15B0-74F3-B64E-A730-C7F3E6BEB91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0178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56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06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615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44197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4364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02785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2741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946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5E9E-4F38-4008-FC07-B9D93041C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FDA19-FAC9-0FD7-BAEA-D33742EE9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6167C-AD4B-E539-88F6-7CC74491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455A-C314-6C47-2615-3003158D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9BAA2-C063-397C-3FBF-C1F2C3AE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818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9C43-8061-EE6C-1B5A-F00114F6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59A86-1141-99C9-BDB8-6CCD3B0C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DF8-C58E-CB5D-E4B4-ECF8DE2B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D1815-680E-CA66-72F3-5B93608F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BC2A0-3E58-7E2B-B473-C5B1D562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0613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27F013-8549-0676-11FD-6F103704C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42FA9-65FB-69A5-60E1-2B0B4379C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4627B-323E-27B2-00D4-6550681C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A7913-33F9-8AE1-49E5-7235C65F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D308B-3051-7C10-4285-1B01246E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03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5E29-8ABE-4749-6970-39FF5E0A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11F52-CF88-1929-6B8C-4C8F5773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24720-A70F-7736-DEB4-2089ABAB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F58F-9B1A-57C2-DE71-C2A876C4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96248-356F-A677-D98E-1CEE8363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9754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AFDE-3277-B5AC-B7A7-8A6A9E23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6AC05-F502-8D42-B690-688CE7C2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C4EFB-7E34-35D7-5D07-35F2283FE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AEC8-F977-2F41-2CAD-46CA10EF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36CC9-EB60-2FC1-F1C3-325FC86C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20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CD5A-E230-A954-4CCC-434C6720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F6749-9277-2566-1F0A-23A846700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68A8C-DBCB-50A1-D33B-6B282B123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614D5-E93D-BE04-2D7F-1A508CBE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FB3C2-4F64-3537-72BE-9F50DC7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C1213-C03E-D639-79A3-04DA6851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120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AE8C-6FDA-BE19-DCE3-3BD308AA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048F-7517-2662-B606-D2B218AF2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08264-C9DB-11A0-214F-2C5E2527F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5F375-1D78-10E0-0B11-87037CD47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DC9A6-D883-0DD9-886C-A59CE4C5C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71A5E-75D4-8FDF-B300-292ABA1B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8DFF9-5236-B29B-63FE-596F5117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41FF7-20CE-491E-7EFE-27360F9A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0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FCA3-4188-F926-D0D7-CC334A94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93095-8076-2A76-F8D7-E863175D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6A2F1-D15C-6B58-86B2-8F657B7B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FA665-696D-A3F4-4A11-988832C7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548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A5FBC-3932-EDC0-DE5A-1BCCC27B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D4C69-B32C-8C2A-5AA0-7001A97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37430-6E5A-07D5-EF51-CF10C16A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8652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7067-AD13-7B44-FF30-9D27D0AF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325B-FCA7-0ABA-EE0B-4C6C7EEC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7363E-7471-6EF2-7E01-010E5419A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CC1AE-A8BD-4A3F-79B1-B5C47CC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B3946-DEB7-F715-99AA-00291658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7E1AE-91B9-6557-BBFE-A21DC6DF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83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26C4-1335-F787-B666-BEF9285B4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19E41-F91B-BE80-C8A2-3332C3E59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B77E7-5892-8985-4396-1324BDDF7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07B15-23BA-4BAD-CB04-3AC9F9FE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41F28-A60B-68F6-0A6C-DE488314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B09E9-8C29-93A8-BA78-7D8182F6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1104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92578-C2F0-CCB8-512F-F1CD25F51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B365-89B4-93E9-774E-A4700E5DE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0984-0714-AFE8-8FB1-1C90EE7C9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F28E-B300-B343-AE70-8AAEBE22BCA3}" type="datetimeFigureOut">
              <a:rPr lang="en-IL" smtClean="0"/>
              <a:t>12/03/2024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7A94B-BE45-3BBC-FB43-57874ECC0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FB72-B5EA-BE12-58BF-13B4E5F96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1031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pp.hackthebox.com/challenges/Spellbound%2520Servants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hackthebox.com/" TargetMode="External"/><Relationship Id="rId13" Type="http://schemas.openxmlformats.org/officeDocument/2006/relationships/hyperlink" Target="https://github.com/swisskyrepo/PayloadsAllTheThings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app.hackthebox.com/challenges/Spellbound%2520Servants" TargetMode="External"/><Relationship Id="rId12" Type="http://schemas.openxmlformats.org/officeDocument/2006/relationships/hyperlink" Target="https://overthewire.org/wargames/nata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.hackthebox.com/challenges/Spookifier" TargetMode="External"/><Relationship Id="rId11" Type="http://schemas.openxmlformats.org/officeDocument/2006/relationships/hyperlink" Target="https://webhacking.kr/" TargetMode="External"/><Relationship Id="rId5" Type="http://schemas.openxmlformats.org/officeDocument/2006/relationships/hyperlink" Target="https://portswigger.net/web-security/all-labs#insecure-deserialization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ww.root-me.org/fr/Challenges/Web-Serveur/" TargetMode="External"/><Relationship Id="rId4" Type="http://schemas.openxmlformats.org/officeDocument/2006/relationships/hyperlink" Target="https://portswigger.net/web-security/all-labs#server-side-template-injection" TargetMode="External"/><Relationship Id="rId9" Type="http://schemas.openxmlformats.org/officeDocument/2006/relationships/hyperlink" Target="https://websec.fr/" TargetMode="External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pp.hackthebox.com/challenges/Spookifier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554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072666" y="2004365"/>
            <a:ext cx="6261812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 b="1" dirty="0">
                <a:solidFill>
                  <a:srgbClr val="E1FD21"/>
                </a:solidFill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Web exploitation</a:t>
            </a:r>
            <a:endParaRPr lang="en-US" sz="6000" b="1" dirty="0">
              <a:solidFill>
                <a:srgbClr val="E1FD2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  <a:p>
            <a:pPr algn="l">
              <a:lnSpc>
                <a:spcPts val="6000"/>
              </a:lnSpc>
            </a:pPr>
            <a:r>
              <a:rPr lang="en-US" sz="6000" b="1" dirty="0">
                <a:solidFill>
                  <a:schemeClr val="bg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Part 2</a:t>
            </a:r>
            <a:endParaRPr lang="he-IL" sz="6000" b="1" dirty="0">
              <a:solidFill>
                <a:schemeClr val="bg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55F811-1B73-0EAE-5D9B-3DC714A2CA29}"/>
              </a:ext>
            </a:extLst>
          </p:cNvPr>
          <p:cNvSpPr txBox="1"/>
          <p:nvPr/>
        </p:nvSpPr>
        <p:spPr>
          <a:xfrm>
            <a:off x="2072666" y="4296752"/>
            <a:ext cx="6261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Server side vulnerabilities</a:t>
            </a:r>
            <a:endParaRPr lang="he-IL" sz="24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Winter 24/25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42106"/>
            <a:ext cx="7850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 - Example</a:t>
            </a:r>
            <a:endParaRPr lang="he-IL" sz="3200" b="1" dirty="0">
              <a:solidFill>
                <a:srgbClr val="24272C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 - Example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292971" y="1545612"/>
            <a:ext cx="11444790" cy="76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997944-8459-497F-92CD-5F810BF771F3}"/>
              </a:ext>
            </a:extLst>
          </p:cNvPr>
          <p:cNvSpPr txBox="1"/>
          <p:nvPr/>
        </p:nvSpPr>
        <p:spPr>
          <a:xfrm>
            <a:off x="612742" y="2775797"/>
            <a:ext cx="11019934" cy="76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457200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</a:pPr>
            <a:r>
              <a:rPr lang="en-US" sz="2400" kern="1200" dirty="0">
                <a:solidFill>
                  <a:srgbClr val="FFFFFF"/>
                </a:solidFill>
                <a:effectLst/>
                <a:latin typeface="Miriam Libre" panose="00000500000000000000" pitchFamily="2" charset="-79"/>
                <a:ea typeface="+mn-ea"/>
                <a:cs typeface="Miriam Libre" panose="00000500000000000000" pitchFamily="2" charset="-79"/>
                <a:hlinkClick r:id="rId5"/>
              </a:rPr>
              <a:t>https://app.hackthebox.com/challenges/Spellbound%2520Servants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825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Practice time</a:t>
            </a:r>
            <a:endParaRPr lang="he-IL" sz="65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26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83819" y="1045191"/>
            <a:ext cx="12024361" cy="627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Practice today’s concepts: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hlinkClick r:id="rId4"/>
              </a:rPr>
              <a:t>https://portswigger.net/web-security/all-labs#server-side-template-injection</a:t>
            </a:r>
            <a:r>
              <a:rPr lang="en-US" sz="16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– SSTI labs</a:t>
            </a:r>
            <a:endParaRPr lang="en-US" sz="16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  <a:hlinkClick r:id="rId5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hlinkClick r:id="rId5"/>
              </a:rPr>
              <a:t>https://portswigger.net/web-security/all-labs#insecure-deserialization</a:t>
            </a:r>
            <a:r>
              <a:rPr lang="en-US" sz="16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– Insecure deserialization labs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hlinkClick r:id="rId6"/>
              </a:rPr>
              <a:t>https://app.hackthebox.com/challenges/Spookifier</a:t>
            </a:r>
            <a:endParaRPr lang="en-US" sz="20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000" kern="1200" dirty="0">
                <a:solidFill>
                  <a:srgbClr val="FFFFFF"/>
                </a:solidFill>
                <a:effectLst/>
                <a:latin typeface="Miriam Libre" panose="00000500000000000000" pitchFamily="2" charset="-79"/>
                <a:ea typeface="+mn-ea"/>
                <a:cs typeface="Miriam Libre" panose="00000500000000000000" pitchFamily="2" charset="-79"/>
                <a:hlinkClick r:id="rId7"/>
              </a:rPr>
              <a:t>https://app.hackthebox.com/challenges/Spellbound%2520Servants</a:t>
            </a:r>
            <a:endParaRPr lang="en-US" sz="20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Other places to practice web: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8"/>
              </a:rPr>
              <a:t>https://app.hackthebox.com/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- Web category - most recommended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9"/>
              </a:rPr>
              <a:t>https://websec.fr/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- Also recommended but a bit guessy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10"/>
              </a:rPr>
              <a:t>https://www.root-me.org/fr/Challenges/Web-Serveur/ 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- Server side challenges, including SSTI &amp; </a:t>
            </a:r>
            <a:r>
              <a:rPr lang="en-US" sz="16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11"/>
              </a:rPr>
              <a:t>https://webhacking.kr/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12"/>
              </a:rPr>
              <a:t>https://overthewire.org/wargames/natas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Very useful resource: 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13"/>
              </a:rPr>
              <a:t>https://github.com/swisskyrepo/PayloadsAllTheThings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ts val="6000"/>
              </a:lnSpc>
            </a:pP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4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rgbClr val="242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87FF34-DF3A-239A-78FE-A64704203FFC}"/>
              </a:ext>
            </a:extLst>
          </p:cNvPr>
          <p:cNvSpPr txBox="1"/>
          <p:nvPr/>
        </p:nvSpPr>
        <p:spPr>
          <a:xfrm>
            <a:off x="886794" y="587727"/>
            <a:ext cx="7449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Reminder – Server side</a:t>
            </a:r>
            <a:endParaRPr lang="he-IL" sz="32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FC9B7-76F8-4846-6AE9-F8E9111011E1}"/>
              </a:ext>
            </a:extLst>
          </p:cNvPr>
          <p:cNvSpPr txBox="1"/>
          <p:nvPr/>
        </p:nvSpPr>
        <p:spPr>
          <a:xfrm>
            <a:off x="292971" y="6381880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24272B"/>
                </a:solidFill>
                <a:effectLst/>
                <a:latin typeface="Miriam Libre" pitchFamily="2" charset="-79"/>
                <a:cs typeface="Miriam Libre" pitchFamily="2" charset="-79"/>
              </a:rPr>
              <a:t>Reminder – Server side</a:t>
            </a:r>
            <a:endParaRPr lang="en-IL" sz="1000" dirty="0"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19329" y="6366654"/>
            <a:ext cx="3079700" cy="2437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E50445-BA81-4784-8962-C7594FBD9F4F}"/>
              </a:ext>
            </a:extLst>
          </p:cNvPr>
          <p:cNvSpPr txBox="1"/>
          <p:nvPr/>
        </p:nvSpPr>
        <p:spPr>
          <a:xfrm>
            <a:off x="1654632" y="2079011"/>
            <a:ext cx="8185709" cy="3435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60"/>
              </a:lnSpc>
            </a:pPr>
            <a:endParaRPr lang="en-US" sz="3600" b="1" dirty="0">
              <a:solidFill>
                <a:srgbClr val="24272B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iriam Libre" panose="00000500000000000000" pitchFamily="2" charset="-79"/>
                <a:cs typeface="Miriam Libre" panose="00000500000000000000" pitchFamily="2" charset="-79"/>
              </a:rPr>
              <a:t>Server side </a:t>
            </a:r>
            <a:r>
              <a:rPr lang="en-US" sz="2400" dirty="0">
                <a:latin typeface="Miriam Libre" panose="00000500000000000000" pitchFamily="2" charset="-79"/>
                <a:cs typeface="Miriam Libre" panose="00000500000000000000" pitchFamily="2" charset="-79"/>
              </a:rPr>
              <a:t>refers to the backend server of the application which the front end sends requests to and receives responses from.</a:t>
            </a: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iriam Libre" panose="00000500000000000000" pitchFamily="2" charset="-79"/>
                <a:cs typeface="Miriam Libre" panose="00000500000000000000" pitchFamily="2" charset="-79"/>
              </a:rPr>
              <a:t>It’s the side containing the </a:t>
            </a:r>
            <a:r>
              <a:rPr lang="en-US" sz="2400" b="1" dirty="0">
                <a:latin typeface="Miriam Libre" panose="00000500000000000000" pitchFamily="2" charset="-79"/>
                <a:cs typeface="Miriam Libre" panose="00000500000000000000" pitchFamily="2" charset="-79"/>
              </a:rPr>
              <a:t>core logic of the web application. </a:t>
            </a:r>
            <a:r>
              <a:rPr lang="en-US" sz="2400" dirty="0">
                <a:latin typeface="Miriam Libre" panose="00000500000000000000" pitchFamily="2" charset="-79"/>
                <a:cs typeface="Miriam Libre" panose="00000500000000000000" pitchFamily="2" charset="-79"/>
              </a:rPr>
              <a:t>It’s responsible for a wide range of tasks, </a:t>
            </a:r>
            <a:r>
              <a:rPr lang="en-US" sz="2400">
                <a:latin typeface="Miriam Libre" panose="00000500000000000000" pitchFamily="2" charset="-79"/>
                <a:cs typeface="Miriam Libre" panose="00000500000000000000" pitchFamily="2" charset="-79"/>
              </a:rPr>
              <a:t>such as serving </a:t>
            </a:r>
            <a:r>
              <a:rPr lang="en-US" sz="2400" dirty="0">
                <a:latin typeface="Miriam Libre" panose="00000500000000000000" pitchFamily="2" charset="-79"/>
                <a:cs typeface="Miriam Libre" panose="00000500000000000000" pitchFamily="2" charset="-79"/>
              </a:rPr>
              <a:t>dynamic content, interacting with databases, managing user sessions, handling API endpoints and more.</a:t>
            </a:r>
          </a:p>
        </p:txBody>
      </p:sp>
    </p:spTree>
    <p:extLst>
      <p:ext uri="{BB962C8B-B14F-4D97-AF65-F5344CB8AC3E}">
        <p14:creationId xmlns:p14="http://schemas.microsoft.com/office/powerpoint/2010/main" val="189395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3A454A-557E-2F1B-4701-7328B5F7B509}"/>
              </a:ext>
            </a:extLst>
          </p:cNvPr>
          <p:cNvSpPr txBox="1"/>
          <p:nvPr/>
        </p:nvSpPr>
        <p:spPr>
          <a:xfrm>
            <a:off x="143867" y="466875"/>
            <a:ext cx="905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spc="120" dirty="0">
                <a:solidFill>
                  <a:srgbClr val="24272C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Common server side vulnerabilities</a:t>
            </a:r>
            <a:endParaRPr lang="he-IL" sz="3600" b="1" spc="120" dirty="0">
              <a:solidFill>
                <a:srgbClr val="24272C"/>
              </a:solidFill>
              <a:effectLst/>
              <a:latin typeface="Miriam Libre" panose="00000500000000000000" pitchFamily="2" charset="-79"/>
              <a:cs typeface="Miriam Libre" panose="00000500000000000000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23EB0-3936-B158-8ED3-27059A73D396}"/>
              </a:ext>
            </a:extLst>
          </p:cNvPr>
          <p:cNvSpPr txBox="1"/>
          <p:nvPr/>
        </p:nvSpPr>
        <p:spPr>
          <a:xfrm>
            <a:off x="292971" y="1768421"/>
            <a:ext cx="11683681" cy="443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60"/>
              </a:lnSpc>
            </a:pPr>
            <a:r>
              <a:rPr lang="en-US" sz="24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Today we will explore:</a:t>
            </a: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Server Side Template Injection (SSTI): 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Injecting native syntax of the template engine the server uses, allowing the attacker to achieve evaluation of arbitrary expressions. </a:t>
            </a:r>
          </a:p>
          <a:p>
            <a:pPr>
              <a:lnSpc>
                <a:spcPts val="2560"/>
              </a:lnSpc>
            </a:pPr>
            <a:endParaRPr lang="en-US" sz="24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342900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Insecure deserialization: 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Sending serialized data in a manner the application doesn’t expect, and without proper sanitization, can allow the deserialization and therefore instantiation of arbitrary objects.</a:t>
            </a:r>
            <a:endParaRPr lang="en-US" sz="24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ts val="2560"/>
              </a:lnSpc>
            </a:pPr>
            <a:endParaRPr lang="en-US" sz="24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ts val="2560"/>
              </a:lnSpc>
            </a:pPr>
            <a:r>
              <a:rPr lang="en-US" sz="24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Other server side vulnerabilities (which we will not discuss today) include: 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SQLi, SSRF, LFI, HTTP related attacks, JS prototype pollution and many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060FD5-2930-AF70-95FE-EC8394D9ACDC}"/>
              </a:ext>
            </a:extLst>
          </p:cNvPr>
          <p:cNvSpPr txBox="1"/>
          <p:nvPr/>
        </p:nvSpPr>
        <p:spPr>
          <a:xfrm>
            <a:off x="292971" y="6365895"/>
            <a:ext cx="60972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200" spc="30" dirty="0">
                <a:solidFill>
                  <a:schemeClr val="bg1"/>
                </a:solidFill>
                <a:effectLst/>
                <a:latin typeface="Handjet Square Single" pitchFamily="2" charset="0"/>
                <a:cs typeface="Handjet Square Single" pitchFamily="2" charset="0"/>
              </a:rPr>
              <a:t>Common server side vulnerabilities</a:t>
            </a:r>
            <a:endParaRPr lang="en-IL" sz="1200" spc="30" dirty="0">
              <a:solidFill>
                <a:schemeClr val="bg1"/>
              </a:solidFill>
              <a:latin typeface="Handjet Square Single" pitchFamily="2" charset="0"/>
              <a:cs typeface="Handjet Square Single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991646-87D7-3A72-4C65-2C52A91574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6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32679"/>
            <a:ext cx="11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- Templates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- Templates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363850" y="2215436"/>
            <a:ext cx="11444790" cy="3435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Predefined layouts of web pages that dictate how dynamic content should be inserted into the web page.</a:t>
            </a:r>
          </a:p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For example, a web page displaying a user’s profile might use a template where the name and bio are placeholders that will in turn get replaced by the actual data.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Removes the overhead and dangers of manually crafting the contents of the page by, for example, concatenating HTML tags with user input.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452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32679"/>
            <a:ext cx="11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- Templates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- Templates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EA1861C-71BB-42BA-9DE9-188E2F1C6E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58" y="2520123"/>
            <a:ext cx="6179801" cy="33741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6716532" y="1465652"/>
            <a:ext cx="5450829" cy="1101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And code that leverages the power of templates will look something like this: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41034F-1662-496F-AD64-FBD671158A8F}"/>
              </a:ext>
            </a:extLst>
          </p:cNvPr>
          <p:cNvSpPr txBox="1"/>
          <p:nvPr/>
        </p:nvSpPr>
        <p:spPr>
          <a:xfrm>
            <a:off x="3722492" y="5091778"/>
            <a:ext cx="3650632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Dangerous!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05F8751-CC53-4382-AA60-DE70757564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3924" y="2642059"/>
            <a:ext cx="4463945" cy="3575861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4A29519-AF60-40C2-8FED-94E43276951F}"/>
              </a:ext>
            </a:extLst>
          </p:cNvPr>
          <p:cNvCxnSpPr>
            <a:cxnSpLocks/>
          </p:cNvCxnSpPr>
          <p:nvPr/>
        </p:nvCxnSpPr>
        <p:spPr>
          <a:xfrm>
            <a:off x="3410712" y="4105656"/>
            <a:ext cx="1380744" cy="996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37F76B1-EE02-4132-9593-C26944CF36B7}"/>
              </a:ext>
            </a:extLst>
          </p:cNvPr>
          <p:cNvSpPr txBox="1"/>
          <p:nvPr/>
        </p:nvSpPr>
        <p:spPr>
          <a:xfrm>
            <a:off x="-48338" y="1746677"/>
            <a:ext cx="6567138" cy="1101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Code that doesn’t use templates might look something like this: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CA0ED06-D37D-48F2-B3C6-4EC0A1A17E9C}"/>
              </a:ext>
            </a:extLst>
          </p:cNvPr>
          <p:cNvCxnSpPr>
            <a:cxnSpLocks/>
          </p:cNvCxnSpPr>
          <p:nvPr/>
        </p:nvCxnSpPr>
        <p:spPr>
          <a:xfrm>
            <a:off x="9485896" y="4321393"/>
            <a:ext cx="270752" cy="695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05887C4-8E5D-40FC-8586-CF27CA22D56A}"/>
              </a:ext>
            </a:extLst>
          </p:cNvPr>
          <p:cNvSpPr txBox="1"/>
          <p:nvPr/>
        </p:nvSpPr>
        <p:spPr>
          <a:xfrm>
            <a:off x="9017002" y="5008132"/>
            <a:ext cx="3650632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Safe?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177ADB-8B83-400D-A41F-1FF2734483A2}"/>
              </a:ext>
            </a:extLst>
          </p:cNvPr>
          <p:cNvSpPr txBox="1"/>
          <p:nvPr/>
        </p:nvSpPr>
        <p:spPr>
          <a:xfrm>
            <a:off x="8857380" y="5394847"/>
            <a:ext cx="3650632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r>
              <a:rPr lang="en-US" sz="2400" dirty="0" err="1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Jk</a:t>
            </a: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, also dangerous</a:t>
            </a:r>
          </a:p>
        </p:txBody>
      </p:sp>
    </p:spTree>
    <p:extLst>
      <p:ext uri="{BB962C8B-B14F-4D97-AF65-F5344CB8AC3E}">
        <p14:creationId xmlns:p14="http://schemas.microsoft.com/office/powerpoint/2010/main" val="21049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32679"/>
            <a:ext cx="11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– Causes &amp; Impact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– Causes &amp; Impact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124358" y="1617418"/>
            <a:ext cx="11698834" cy="4435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SSTI vulnerabilities arise when user input is concatenated into the template string itself rather than being passed to the rendering API as data.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Not vulnerable to SSTI:</a:t>
            </a:r>
          </a:p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Vulnerable to SSTI:</a:t>
            </a:r>
          </a:p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As a result, attackers can inject arbitrary expressions in the programming language used by the template engine, and force their evaluation.</a:t>
            </a: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3AD04-AC68-4A82-A75A-C90C6CAA74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9097" y="3417216"/>
            <a:ext cx="9583487" cy="362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A394D3-11BB-410A-A6B6-1D143081D3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5677" y="4496078"/>
            <a:ext cx="6630325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2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32679"/>
            <a:ext cx="11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- Example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Server Side Template Injection (SSTI) - Example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2011056" y="3211633"/>
            <a:ext cx="8195766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hlinkClick r:id="rId5"/>
              </a:rPr>
              <a:t>https://app.hackthebox.com/challenges/Spookifier</a:t>
            </a: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540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18419" y="566928"/>
            <a:ext cx="11755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 – Serialization/Deserialization</a:t>
            </a:r>
            <a:endParaRPr lang="he-IL" sz="3200" b="1" dirty="0">
              <a:solidFill>
                <a:srgbClr val="24272C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 – Serialization/Deserialization</a:t>
            </a:r>
            <a:endParaRPr lang="en-US" sz="10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-263212" y="1226526"/>
            <a:ext cx="12330853" cy="2101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Serialization is the process of converting complex data structures into a format, often a stream of bytes, that can be easily stored/transmitted. Web applications heavily rel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y on this idea since it enables them to efficiently handle and transmit complex data between the client side and the server side, or store data in a database, for example.</a:t>
            </a: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</a:t>
            </a:r>
          </a:p>
        </p:txBody>
      </p:sp>
      <p:pic>
        <p:nvPicPr>
          <p:cNvPr id="1028" name="Picture 4" descr="Diagram of serialization and deserialization">
            <a:extLst>
              <a:ext uri="{FF2B5EF4-FFF2-40B4-BE49-F238E27FC236}">
                <a16:creationId xmlns:a16="http://schemas.microsoft.com/office/drawing/2014/main" id="{AE67CE4F-3890-4585-9EDC-221DF3C2B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189" y="3257866"/>
            <a:ext cx="5548404" cy="291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9EEC470-501D-4B67-9609-27E9C1B1B1DC}"/>
              </a:ext>
            </a:extLst>
          </p:cNvPr>
          <p:cNvSpPr txBox="1"/>
          <p:nvPr/>
        </p:nvSpPr>
        <p:spPr>
          <a:xfrm>
            <a:off x="-263212" y="3157023"/>
            <a:ext cx="6501851" cy="1768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rgbClr val="FFFFFF"/>
                </a:solidFill>
                <a:effectLst/>
                <a:latin typeface="Miriam Libre" panose="00000500000000000000" pitchFamily="2" charset="-79"/>
                <a:ea typeface="+mn-ea"/>
                <a:cs typeface="Miriam Libre" panose="00000500000000000000" pitchFamily="2" charset="-79"/>
              </a:rPr>
              <a:t>Deserialization is simply the reverse process – taking a stream of bytes and converting it back to the data structure it represents.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91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01281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42106"/>
            <a:ext cx="1160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 – Causes &amp; Impact</a:t>
            </a:r>
            <a:endParaRPr lang="he-IL" sz="3200" b="1" dirty="0">
              <a:solidFill>
                <a:srgbClr val="24272C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Insecure deserialization – Causes &amp; Impact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292971" y="1545612"/>
            <a:ext cx="11444790" cy="76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71A3BB-2B8F-4EA2-A464-C919E552C57F}"/>
              </a:ext>
            </a:extLst>
          </p:cNvPr>
          <p:cNvSpPr txBox="1"/>
          <p:nvPr/>
        </p:nvSpPr>
        <p:spPr>
          <a:xfrm>
            <a:off x="-124358" y="1237557"/>
            <a:ext cx="12192000" cy="4769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ts val="256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Insecure deserialization vulnerabilities occur </a:t>
            </a:r>
            <a:r>
              <a:rPr lang="en-US" sz="2400" kern="1200" dirty="0">
                <a:solidFill>
                  <a:srgbClr val="FFFFFF"/>
                </a:solidFill>
                <a:effectLst/>
                <a:latin typeface="Miriam Libre" panose="00000500000000000000" pitchFamily="2" charset="-79"/>
                <a:ea typeface="+mn-ea"/>
                <a:cs typeface="Miriam Libre" panose="00000500000000000000" pitchFamily="2" charset="-79"/>
              </a:rPr>
              <a:t>when user controlled data is deserialized by application without proper sanitization, allowing the attacker to instantiate custom objects on the server side.</a:t>
            </a:r>
            <a:endParaRPr lang="en-US" sz="2400" dirty="0">
              <a:solidFill>
                <a:srgbClr val="FFFFFF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If an attacker can control the serialized object – they can often make the application execute normally unreachable code paths or even arbitrary code.</a:t>
            </a:r>
            <a:endParaRPr lang="en-US" sz="2400" kern="1200" dirty="0">
              <a:solidFill>
                <a:srgbClr val="FFFFFF"/>
              </a:solidFill>
              <a:effectLst/>
              <a:latin typeface="Miriam Libre" panose="00000500000000000000" pitchFamily="2" charset="-79"/>
              <a:ea typeface="+mn-ea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rgbClr val="FFFFFF"/>
              </a:solidFill>
              <a:effectLst/>
              <a:latin typeface="Miriam Libre" panose="00000500000000000000" pitchFamily="2" charset="-79"/>
              <a:ea typeface="+mn-ea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rgbClr val="FFFFFF"/>
              </a:solidFill>
              <a:effectLst/>
              <a:latin typeface="Miriam Libre" panose="00000500000000000000" pitchFamily="2" charset="-79"/>
              <a:ea typeface="+mn-ea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804672" indent="-347472" algn="l" rtl="0" eaLnBrk="1" latinLnBrk="0" hangingPunct="1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rgbClr val="FFFFFF"/>
              </a:solidFill>
              <a:effectLst/>
              <a:latin typeface="Miriam Libre" panose="00000500000000000000" pitchFamily="2" charset="-79"/>
              <a:ea typeface="+mn-ea"/>
              <a:cs typeface="Miriam Libre" panose="00000500000000000000" pitchFamily="2" charset="-79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721A0F9-6FF0-4BF8-B0B4-574F498883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248" y="3656691"/>
            <a:ext cx="8646782" cy="244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1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client_side</Template>
  <TotalTime>902</TotalTime>
  <Words>769</Words>
  <Application>Microsoft Office PowerPoint</Application>
  <PresentationFormat>Widescreen</PresentationFormat>
  <Paragraphs>86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Handjet Square Single</vt:lpstr>
      <vt:lpstr>Miriam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נתנאל קום</dc:creator>
  <cp:lastModifiedBy>נתנאל קום</cp:lastModifiedBy>
  <cp:revision>62</cp:revision>
  <dcterms:created xsi:type="dcterms:W3CDTF">2024-11-30T23:55:27Z</dcterms:created>
  <dcterms:modified xsi:type="dcterms:W3CDTF">2024-12-03T17:44:56Z</dcterms:modified>
</cp:coreProperties>
</file>