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6" r:id="rId2"/>
    <p:sldId id="281" r:id="rId3"/>
    <p:sldId id="293" r:id="rId4"/>
    <p:sldId id="297" r:id="rId5"/>
    <p:sldId id="298" r:id="rId6"/>
    <p:sldId id="299" r:id="rId7"/>
    <p:sldId id="301" r:id="rId8"/>
    <p:sldId id="300" r:id="rId9"/>
    <p:sldId id="302" r:id="rId10"/>
    <p:sldId id="303" r:id="rId11"/>
    <p:sldId id="304" r:id="rId12"/>
    <p:sldId id="292" r:id="rId13"/>
  </p:sldIdLst>
  <p:sldSz cx="12192000" cy="6858000"/>
  <p:notesSz cx="6858000" cy="91440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FE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7778" autoAdjust="0"/>
  </p:normalViewPr>
  <p:slideViewPr>
    <p:cSldViewPr snapToGrid="0">
      <p:cViewPr varScale="1">
        <p:scale>
          <a:sx n="64" d="100"/>
          <a:sy n="64" d="100"/>
        </p:scale>
        <p:origin x="13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C6513600-717B-4CBB-9AFE-1F576C1D3E1D}" type="datetimeFigureOut">
              <a:rPr lang="he-IL" smtClean="0"/>
              <a:t>כ"ב/אדר א/תשפ"ד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B3282916-D5C0-4231-8654-1B229AFAB6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9847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E715B0-74F3-B64E-A730-C7F3E6BEB915}" type="slidenum">
              <a:rPr lang="en-IL" smtClean="0"/>
              <a:t>2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3935269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CB4475-02FD-6194-C051-4422AAB3F0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C94584E-A9CE-912F-9931-CF10D339775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462B13A-E3A2-AC76-A8FF-F38154F2BFB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Infographic source: https://finematics.com/compiled-vs-interpreted-programming-languages/</a:t>
            </a:r>
            <a:br>
              <a:rPr lang="en-US" dirty="0"/>
            </a:br>
            <a:r>
              <a:rPr lang="en-US" dirty="0"/>
              <a:t>Learn more: https://www.youtube.com/watch?v=I1f45REi3k4</a:t>
            </a:r>
          </a:p>
          <a:p>
            <a:endParaRPr lang="en-I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9C4C43-4143-8E42-624A-4EBE446E3CA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E715B0-74F3-B64E-A730-C7F3E6BEB915}" type="slidenum">
              <a:rPr lang="en-IL" smtClean="0"/>
              <a:t>11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549630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r" defTabSz="914400" rtl="1" eaLnBrk="1" latinLnBrk="0" hangingPunct="1"/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E715B0-74F3-B64E-A730-C7F3E6BEB915}" type="slidenum">
              <a:rPr lang="en-IL" smtClean="0"/>
              <a:t>12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0628655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DFD4A2-96AF-AEC6-8804-9A22A7FD0B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3F34C0E-8467-129A-CEDF-9D5B5273CB2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63C18D2-B46C-B0FB-0AC6-D9015E13545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secret.out</a:t>
            </a:r>
            <a:r>
              <a:rPr lang="en-US" dirty="0"/>
              <a:t> is a compiled program; it no longer contains the source code.</a:t>
            </a:r>
          </a:p>
          <a:p>
            <a:endParaRPr lang="en-US" dirty="0"/>
          </a:p>
          <a:p>
            <a:r>
              <a:rPr lang="en-US" dirty="0"/>
              <a:t>In the demo, the output file is an ELF file. The inner workings of this file format are discussed in ATAM.</a:t>
            </a:r>
            <a:endParaRPr lang="en-I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EBC34D-F0B2-4531-6E6D-2E3380CD6B1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E715B0-74F3-B64E-A730-C7F3E6BEB915}" type="slidenum">
              <a:rPr lang="en-IL" smtClean="0"/>
              <a:t>3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299918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081DF8-2F85-7617-B0A1-F979DC14B9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C5FA7D5-18E6-5611-12E2-70DCA5702AC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87400D1-4375-06DF-8DEE-B8C5488D791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14C721-3D21-7955-7A10-AEC639DB2D7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E715B0-74F3-B64E-A730-C7F3E6BEB915}" type="slidenum">
              <a:rPr lang="en-IL" smtClean="0"/>
              <a:t>4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2614473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DC0963B-BAB0-E6CF-64C9-0734361759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00F5AA8-B1DE-6B48-1E88-BEA8AEF130C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829FED7-3E8A-DAB8-8944-E414C72D001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Demo:</a:t>
            </a:r>
          </a:p>
          <a:p>
            <a:endParaRPr lang="en-US" dirty="0"/>
          </a:p>
          <a:p>
            <a:r>
              <a:rPr lang="en-US" dirty="0"/>
              <a:t>Open </a:t>
            </a:r>
            <a:r>
              <a:rPr lang="en-US" dirty="0" err="1"/>
              <a:t>secret.out</a:t>
            </a:r>
            <a:r>
              <a:rPr lang="en-US" dirty="0"/>
              <a:t> in </a:t>
            </a:r>
            <a:r>
              <a:rPr lang="en-US" dirty="0" err="1"/>
              <a:t>ghidra</a:t>
            </a:r>
            <a:r>
              <a:rPr lang="en-US" dirty="0"/>
              <a:t>. </a:t>
            </a:r>
            <a:r>
              <a:rPr lang="en-US" dirty="0" err="1"/>
              <a:t>Ghidra</a:t>
            </a:r>
            <a:r>
              <a:rPr lang="en-US" dirty="0"/>
              <a:t> has lots of interesting panels, but we’ll focus on this one, that displays the program’s assembly code. We can see that just before printing “congratulations! …” it performs a comparison that determines if we jump over the printing instructions (skipping them).</a:t>
            </a:r>
            <a:endParaRPr lang="en-I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C7564E-EE95-0D43-B37C-E19FA264AF0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E715B0-74F3-B64E-A730-C7F3E6BEB915}" type="slidenum">
              <a:rPr lang="en-IL" smtClean="0"/>
              <a:t>5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9738703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5B3F10-A233-B654-E2B9-04A9EB636E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754F373-FE55-E218-5E03-05C3297A72C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8D10275-6CD9-8732-ABCA-01DD407086F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B1A46A-7020-6021-7348-14A17B5AA55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E715B0-74F3-B64E-A730-C7F3E6BEB915}" type="slidenum">
              <a:rPr lang="en-IL" smtClean="0"/>
              <a:t>6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2002801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7B3BD2-860D-EC68-A3FC-10A9B87E05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67AACA6-5DB9-C086-65C3-C55585476B1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2873F31-FE64-B73F-925F-502C87FEF56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We’re seeing that the program compares our input (999) to 0x4d2 (1234) right before it decides which message to print.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GDB demo:</a:t>
            </a:r>
          </a:p>
          <a:p>
            <a:endParaRPr lang="en-US" dirty="0"/>
          </a:p>
          <a:p>
            <a:r>
              <a:rPr lang="en-US" dirty="0" err="1"/>
              <a:t>gdb</a:t>
            </a:r>
            <a:r>
              <a:rPr lang="en-US" dirty="0"/>
              <a:t> </a:t>
            </a:r>
            <a:r>
              <a:rPr lang="en-US" dirty="0" err="1"/>
              <a:t>secret.out</a:t>
            </a:r>
            <a:endParaRPr lang="en-US" dirty="0"/>
          </a:p>
          <a:p>
            <a:r>
              <a:rPr lang="en-US" dirty="0"/>
              <a:t>break main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run</a:t>
            </a:r>
            <a:br>
              <a:rPr lang="en-US" dirty="0"/>
            </a:br>
            <a:r>
              <a:rPr lang="en-US" dirty="0"/>
              <a:t>layout </a:t>
            </a:r>
            <a:r>
              <a:rPr lang="en-US" dirty="0" err="1"/>
              <a:t>asm</a:t>
            </a:r>
            <a:br>
              <a:rPr lang="en-US" dirty="0"/>
            </a:br>
            <a:r>
              <a:rPr lang="en-US" dirty="0"/>
              <a:t>layout regs</a:t>
            </a:r>
          </a:p>
          <a:p>
            <a:r>
              <a:rPr lang="en-US" dirty="0" err="1"/>
              <a:t>stepi</a:t>
            </a:r>
            <a:endParaRPr lang="en-US" dirty="0"/>
          </a:p>
          <a:p>
            <a:r>
              <a:rPr lang="en-US" dirty="0"/>
              <a:t>break *0x5555555551be</a:t>
            </a:r>
          </a:p>
          <a:p>
            <a:r>
              <a:rPr lang="en-US" dirty="0"/>
              <a:t>continue</a:t>
            </a:r>
            <a:br>
              <a:rPr lang="en-US" dirty="0"/>
            </a:br>
            <a:r>
              <a:rPr lang="en-US" dirty="0"/>
              <a:t>x/</a:t>
            </a:r>
            <a:r>
              <a:rPr lang="en-US" dirty="0" err="1"/>
              <a:t>gx</a:t>
            </a:r>
            <a:r>
              <a:rPr lang="en-US" dirty="0"/>
              <a:t> $</a:t>
            </a:r>
            <a:r>
              <a:rPr lang="en-US" dirty="0" err="1"/>
              <a:t>rbp</a:t>
            </a:r>
            <a:r>
              <a:rPr lang="en-US" dirty="0"/>
              <a:t> - 4</a:t>
            </a:r>
            <a:br>
              <a:rPr lang="en-US" dirty="0"/>
            </a:b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I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8B7942-0B2C-60DE-3A5A-9BBC7B27B96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E715B0-74F3-B64E-A730-C7F3E6BEB915}" type="slidenum">
              <a:rPr lang="en-IL" smtClean="0"/>
              <a:t>7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2214729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D53933-72E9-00A9-AF5D-34E985560C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8157491-BBC2-BD73-78F1-C558A75EB4B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1186472-6C07-C43C-52DC-D72830AACE0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6D3FFE-7771-16B5-89A8-04CB31365FF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E715B0-74F3-B64E-A730-C7F3E6BEB915}" type="slidenum">
              <a:rPr lang="en-IL" smtClean="0"/>
              <a:t>8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6240063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944054-C1B7-36C6-2FD4-EE2DCB57A8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0BFE26D-FCC9-A1DF-A73F-C7450ACFB40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E68EF69-B44A-4583-21EE-FABA0F2B43F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6F2DD9-A99F-ABD7-6401-9B7579CB811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E715B0-74F3-B64E-A730-C7F3E6BEB915}" type="slidenum">
              <a:rPr lang="en-IL" smtClean="0"/>
              <a:t>9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0011502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03CF6A-A6E1-1145-C170-3DCCDE8D46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770311B-25F2-6CA8-F149-1E2A66BCEAA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8E00123-4A72-87EA-132B-BE23A1DA4DC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Infographic source: https://finematics.com/compiled-vs-interpreted-programming-languages/</a:t>
            </a:r>
            <a:br>
              <a:rPr lang="en-US" dirty="0"/>
            </a:br>
            <a:r>
              <a:rPr lang="en-US" dirty="0"/>
              <a:t>Learn more: https://www.youtube.com/watch?v=I1f45REi3k4</a:t>
            </a:r>
          </a:p>
          <a:p>
            <a:endParaRPr lang="en-I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CECA2F-51BE-5F7F-4AC4-9741724E131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E715B0-74F3-B64E-A730-C7F3E6BEB915}" type="slidenum">
              <a:rPr lang="en-IL" smtClean="0"/>
              <a:t>10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896669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38C17-4C1D-AB52-2BC1-4A36E3E777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CBE161-66F4-EEBB-1C20-2810AC98EC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CF7320-0961-B671-0172-255B969C8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9FA5-8937-4EFE-A1A6-BD6EB76E3D9A}" type="datetimeFigureOut">
              <a:rPr lang="he-IL" smtClean="0"/>
              <a:t>כ"ב/אדר א/תשפ"ד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D9749-D852-808D-A2ED-01C4E8678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E2CA37-4F64-25C6-611D-93917A888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F5A2-1AFA-46E1-9D53-D55A1599B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9896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B138C-9F53-F761-E645-09C907731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53A793-A4DF-0DF5-D75A-720F5B976A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DE81B6-F970-5EBC-A55A-80ED0F84D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9FA5-8937-4EFE-A1A6-BD6EB76E3D9A}" type="datetimeFigureOut">
              <a:rPr lang="he-IL" smtClean="0"/>
              <a:t>כ"ב/אדר א/תשפ"ד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90AF6E-6C99-1EF4-165F-00F149F64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4CDDA-E552-0DA4-A09B-EF8342726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F5A2-1AFA-46E1-9D53-D55A1599B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0539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E7AB57-8468-05CA-69A6-62C520D18E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8AB0BD-AAE6-7521-05AA-72A9DBCB95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CBAC6-A3A8-F25B-DD5A-A6A61EE76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9FA5-8937-4EFE-A1A6-BD6EB76E3D9A}" type="datetimeFigureOut">
              <a:rPr lang="he-IL" smtClean="0"/>
              <a:t>כ"ב/אדר א/תשפ"ד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ED123-21D5-A2D0-8341-CFBED817A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4185DD-FA79-EEB7-B1DD-831DD1886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F5A2-1AFA-46E1-9D53-D55A1599B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8904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99954-D1D6-7718-7177-77D5EF872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BEB9CF-05F0-C3F6-C3C3-B478CB1E82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8D71DF-1C76-5E8D-1599-174C3565E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9FA5-8937-4EFE-A1A6-BD6EB76E3D9A}" type="datetimeFigureOut">
              <a:rPr lang="he-IL" smtClean="0"/>
              <a:t>כ"ב/אדר א/תשפ"ד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6FA699-72FE-7FA0-3E7E-B8A7097B4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DEA286-B4BE-4910-1695-C9B062F31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F5A2-1AFA-46E1-9D53-D55A1599B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85351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7A465-3D41-737B-801B-25D307EF3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A24413-B577-8217-EDFB-F08A306074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72EB7C-0A38-A1C2-A754-1339FD944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9FA5-8937-4EFE-A1A6-BD6EB76E3D9A}" type="datetimeFigureOut">
              <a:rPr lang="he-IL" smtClean="0"/>
              <a:t>כ"ב/אדר א/תשפ"ד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EC630F-B5FD-83FE-9F22-C3423BFAC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2F5E3A-5808-0DAB-DEBD-F098257F5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F5A2-1AFA-46E1-9D53-D55A1599B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68449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91F58-9E6F-E4B2-D62B-74AC4037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7121D3-C8BF-55E8-D893-934E4C2339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6155B7-D65F-A037-8B1D-BB87EB0D19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F8F540-B7F0-7424-5374-573D85644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9FA5-8937-4EFE-A1A6-BD6EB76E3D9A}" type="datetimeFigureOut">
              <a:rPr lang="he-IL" smtClean="0"/>
              <a:t>כ"ב/אדר א/תשפ"ד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7B9072-DAF8-8D3F-FEAF-93DC71D85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0F17B-29DE-294B-C83E-0B0CB9982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F5A2-1AFA-46E1-9D53-D55A1599B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65319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8EDC6-D8A4-5E7E-B20A-5A23C3E05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9ECB81-E242-59CE-7D88-4078F673B6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4BF1C4-E841-EC9E-D268-0EC41B1BB3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F112D5-F6DB-2D2A-3C7E-57906FBC28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BFDB25-5EB2-3DA5-4671-CE3D378C34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11F9C9-F52A-0F7E-18E0-4870D2932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9FA5-8937-4EFE-A1A6-BD6EB76E3D9A}" type="datetimeFigureOut">
              <a:rPr lang="he-IL" smtClean="0"/>
              <a:t>כ"ב/אדר א/תשפ"ד</a:t>
            </a:fld>
            <a:endParaRPr lang="he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AD516A-F2C0-96C9-39BA-A7ABE8420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C2ACF0-1CE1-A472-7715-E17FC9A06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F5A2-1AFA-46E1-9D53-D55A1599B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90509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8AABF-27F4-DA14-A883-57345BB27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26D79A-EEF7-1A80-F984-41DCBFD8C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9FA5-8937-4EFE-A1A6-BD6EB76E3D9A}" type="datetimeFigureOut">
              <a:rPr lang="he-IL" smtClean="0"/>
              <a:t>כ"ב/אדר א/תשפ"ד</a:t>
            </a:fld>
            <a:endParaRPr lang="he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C9E968-365E-CB09-DE6A-7932202E7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B253EF-AB0B-3D99-9A30-72B226A5F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F5A2-1AFA-46E1-9D53-D55A1599B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7753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466142-403B-DF44-6DF5-63026712E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9FA5-8937-4EFE-A1A6-BD6EB76E3D9A}" type="datetimeFigureOut">
              <a:rPr lang="he-IL" smtClean="0"/>
              <a:t>כ"ב/אדר א/תשפ"ד</a:t>
            </a:fld>
            <a:endParaRPr lang="he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B12357-4A8D-1BB2-2A5F-1C61AC171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9F8D3D-1B76-298E-967E-68B94C9A2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F5A2-1AFA-46E1-9D53-D55A1599B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8145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6674D-2BDC-ABE0-A470-62C83053C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090266-96CF-506D-A1B7-B83DD25391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0FD8B1-AFBE-FCE3-8C5B-C29A0197A4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995871-ED41-128A-B770-C941D30C0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9FA5-8937-4EFE-A1A6-BD6EB76E3D9A}" type="datetimeFigureOut">
              <a:rPr lang="he-IL" smtClean="0"/>
              <a:t>כ"ב/אדר א/תשפ"ד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3EFA0B-CEF5-A06D-5724-9E8E1A1E1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557E69-1C2A-EBCC-2B77-FE5BE951C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F5A2-1AFA-46E1-9D53-D55A1599B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5972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64760-FE33-CBC7-D73A-F97E90481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A1AB64-EA9D-F6E6-2EF9-FB31DB47A6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CD9FD7-3E2C-E04E-D270-39FA198E74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19C36E-77C6-0BE8-8B44-8211711F2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9FA5-8937-4EFE-A1A6-BD6EB76E3D9A}" type="datetimeFigureOut">
              <a:rPr lang="he-IL" smtClean="0"/>
              <a:t>כ"ב/אדר א/תשפ"ד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86AA26-5813-2B22-1309-CF5F4F946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4F6E25-99E6-8C7F-1543-70BFCF778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F5A2-1AFA-46E1-9D53-D55A1599B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15707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FF2E2C-2F89-F10E-EE55-2C63BA348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B229FF-8751-BBF7-87BE-C3B5B79DFC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DE1E1A-35B5-EF73-02C6-D488444D55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2109FA5-8937-4EFE-A1A6-BD6EB76E3D9A}" type="datetimeFigureOut">
              <a:rPr lang="he-IL" smtClean="0"/>
              <a:t>כ"ב/אדר א/תשפ"ד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BCF559-E2FD-028F-3A09-70AD4C235C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C45527-E930-BD04-0C14-0B6D1348D6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B3FF5A2-1AFA-46E1-9D53-D55A1599B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42809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p.ost2.fyi/courses/course-v1:OpenSecurityTraining2+Arch1001_x86-64_Asm+2021_v1/about" TargetMode="External"/><Relationship Id="rId5" Type="http://schemas.openxmlformats.org/officeDocument/2006/relationships/hyperlink" Target="https://webcourse.cs.technion.ac.il/234118" TargetMode="Externa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5B5E059-5994-DBF7-AC04-B767191E9B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259"/>
            <a:ext cx="12192000" cy="6858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44C4AF9-6CBF-8504-F8FE-8E825ADADD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0096" y="2004365"/>
            <a:ext cx="1998805" cy="302849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B720B3A-4214-C253-DC62-43F69EE562D1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19301" y="524291"/>
            <a:ext cx="10585095" cy="520900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76D70DD-DDA5-8E1C-DC90-BA7243AD243D}"/>
              </a:ext>
            </a:extLst>
          </p:cNvPr>
          <p:cNvCxnSpPr>
            <a:cxnSpLocks/>
          </p:cNvCxnSpPr>
          <p:nvPr/>
        </p:nvCxnSpPr>
        <p:spPr>
          <a:xfrm>
            <a:off x="1851500" y="5190890"/>
            <a:ext cx="639003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9394D29-BC34-199F-B7B9-48169D245347}"/>
              </a:ext>
            </a:extLst>
          </p:cNvPr>
          <p:cNvSpPr txBox="1"/>
          <p:nvPr/>
        </p:nvSpPr>
        <p:spPr>
          <a:xfrm>
            <a:off x="2072666" y="5371443"/>
            <a:ext cx="6261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March 2024</a:t>
            </a:r>
            <a:endParaRPr lang="he-IL" dirty="0">
              <a:solidFill>
                <a:schemeClr val="bg1"/>
              </a:solidFill>
              <a:effectLst/>
              <a:latin typeface="Miriam Libre" pitchFamily="2" charset="-79"/>
              <a:cs typeface="Miriam Libre" pitchFamily="2" charset="-79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D4E373E-2B45-DD01-4EC1-69D14129ED2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52426" y="6698054"/>
            <a:ext cx="12296852" cy="16651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E82530B-2F42-6F0E-243B-7A2F08DDA1C0}"/>
              </a:ext>
            </a:extLst>
          </p:cNvPr>
          <p:cNvSpPr txBox="1"/>
          <p:nvPr/>
        </p:nvSpPr>
        <p:spPr>
          <a:xfrm>
            <a:off x="1189703" y="3340650"/>
            <a:ext cx="692360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6000"/>
              </a:lnSpc>
            </a:pPr>
            <a:r>
              <a:rPr lang="en-US" sz="4800" b="1" dirty="0">
                <a:solidFill>
                  <a:srgbClr val="E1FD21"/>
                </a:solidFill>
                <a:effectLst/>
                <a:latin typeface="Miriam Libre" pitchFamily="2" charset="-79"/>
                <a:ea typeface="3270 CONDENSED" panose="02000509000000000000" pitchFamily="49" charset="0"/>
                <a:cs typeface="Miriam Libre" pitchFamily="2" charset="-79"/>
              </a:rPr>
              <a:t>Session #6</a:t>
            </a:r>
          </a:p>
          <a:p>
            <a:pPr algn="l">
              <a:lnSpc>
                <a:spcPts val="6000"/>
              </a:lnSpc>
            </a:pPr>
            <a:r>
              <a:rPr lang="en-US" sz="4800" b="1" dirty="0">
                <a:solidFill>
                  <a:schemeClr val="bg1"/>
                </a:solidFill>
                <a:effectLst/>
                <a:latin typeface="Miriam Libre" pitchFamily="2" charset="-79"/>
                <a:ea typeface="3270 CONDENSED" panose="02000509000000000000" pitchFamily="49" charset="0"/>
                <a:cs typeface="Miriam Libre" pitchFamily="2" charset="-79"/>
              </a:rPr>
              <a:t>Reverse Engineering</a:t>
            </a:r>
            <a:endParaRPr lang="he-IL" sz="4800" b="1" dirty="0">
              <a:solidFill>
                <a:schemeClr val="bg1"/>
              </a:solidFill>
              <a:effectLst/>
              <a:latin typeface="Miriam Libre" pitchFamily="2" charset="-79"/>
              <a:ea typeface="3270 CONDENSED" panose="02000509000000000000" pitchFamily="49" charset="0"/>
              <a:cs typeface="Miriam Libre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79666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E27BCE-C3A9-7317-08E3-902CE23978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12FC659-D125-056F-26F0-E5719287A7DA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6893351-21E6-6368-2F11-4A18197B7561}"/>
              </a:ext>
            </a:extLst>
          </p:cNvPr>
          <p:cNvSpPr/>
          <p:nvPr/>
        </p:nvSpPr>
        <p:spPr>
          <a:xfrm>
            <a:off x="1" y="6247180"/>
            <a:ext cx="12192000" cy="61081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IL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FA804EE-F733-A525-3D99-268674811D24}"/>
              </a:ext>
            </a:extLst>
          </p:cNvPr>
          <p:cNvCxnSpPr/>
          <p:nvPr/>
        </p:nvCxnSpPr>
        <p:spPr>
          <a:xfrm>
            <a:off x="124358" y="1128369"/>
            <a:ext cx="11923775" cy="80467"/>
          </a:xfrm>
          <a:prstGeom prst="line">
            <a:avLst/>
          </a:prstGeom>
          <a:ln>
            <a:solidFill>
              <a:srgbClr val="E2FE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B8AD688B-D9F6-1871-CB1C-9A6F747C0BDD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495747" y="6366654"/>
            <a:ext cx="2989117" cy="24371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B7360AA-EB40-4504-5CB9-C81FB7BC858E}"/>
              </a:ext>
            </a:extLst>
          </p:cNvPr>
          <p:cNvSpPr txBox="1"/>
          <p:nvPr/>
        </p:nvSpPr>
        <p:spPr>
          <a:xfrm>
            <a:off x="707134" y="576675"/>
            <a:ext cx="924298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300" b="1" dirty="0">
                <a:solidFill>
                  <a:srgbClr val="E2FE21"/>
                </a:solidFill>
                <a:latin typeface="Miriam Libre" pitchFamily="2" charset="-79"/>
                <a:cs typeface="Miriam Libre" pitchFamily="2" charset="-79"/>
              </a:rPr>
              <a:t>Compiled VS Interpreted Languages</a:t>
            </a:r>
            <a:endParaRPr lang="he-IL" sz="3300" b="1" dirty="0">
              <a:solidFill>
                <a:srgbClr val="E2FE21"/>
              </a:solidFill>
              <a:effectLst/>
              <a:latin typeface="Miriam Libre" pitchFamily="2" charset="-79"/>
              <a:cs typeface="Miriam Libre" pitchFamily="2" charset="-79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BA66B83-2774-62FA-A602-B15866A026AA}"/>
              </a:ext>
            </a:extLst>
          </p:cNvPr>
          <p:cNvSpPr txBox="1"/>
          <p:nvPr/>
        </p:nvSpPr>
        <p:spPr>
          <a:xfrm>
            <a:off x="707135" y="6373039"/>
            <a:ext cx="609721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defTabSz="914400" eaLnBrk="1" latinLnBrk="0" hangingPunct="1"/>
            <a:r>
              <a:rPr lang="en-US" sz="1000" dirty="0">
                <a:solidFill>
                  <a:srgbClr val="E2FE21"/>
                </a:solidFill>
                <a:effectLst/>
                <a:latin typeface="Miriam Libre" pitchFamily="2" charset="-79"/>
                <a:cs typeface="Miriam Libre" pitchFamily="2" charset="-79"/>
              </a:rPr>
              <a:t>06</a:t>
            </a:r>
            <a:r>
              <a:rPr lang="en-US" sz="1000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       Reverse Engineering</a:t>
            </a:r>
            <a:endParaRPr lang="en-IL" sz="1000" dirty="0">
              <a:solidFill>
                <a:schemeClr val="bg1"/>
              </a:solidFill>
              <a:latin typeface="Miriam Libre" pitchFamily="2" charset="-79"/>
              <a:cs typeface="Miriam Libre" pitchFamily="2" charset="-79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702EAAD-BE16-2C04-5C5F-8734883F9E60}"/>
              </a:ext>
            </a:extLst>
          </p:cNvPr>
          <p:cNvSpPr txBox="1"/>
          <p:nvPr/>
        </p:nvSpPr>
        <p:spPr>
          <a:xfrm>
            <a:off x="707134" y="1432533"/>
            <a:ext cx="11228192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US" sz="2400" dirty="0">
              <a:solidFill>
                <a:schemeClr val="bg1"/>
              </a:solidFill>
              <a:latin typeface="Miriam Libre" panose="00000500000000000000" pitchFamily="2" charset="-79"/>
              <a:cs typeface="Miriam Libre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accent4">
                  <a:lumMod val="40000"/>
                  <a:lumOff val="60000"/>
                </a:schemeClr>
              </a:solidFill>
              <a:latin typeface="Miriam Libre" panose="00000500000000000000" pitchFamily="2" charset="-79"/>
              <a:cs typeface="Miriam Libre" pitchFamily="2" charset="-79"/>
            </a:endParaRPr>
          </a:p>
        </p:txBody>
      </p:sp>
      <p:pic>
        <p:nvPicPr>
          <p:cNvPr id="8" name="Picture 7" descr="A logo with text on it&#10;&#10;Description automatically generated with medium confidence">
            <a:extLst>
              <a:ext uri="{FF2B5EF4-FFF2-40B4-BE49-F238E27FC236}">
                <a16:creationId xmlns:a16="http://schemas.microsoft.com/office/drawing/2014/main" id="{49683AE0-6916-3694-9036-83D51CA147C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8949" y="1898571"/>
            <a:ext cx="9754101" cy="3060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238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4FB259-C7B3-D9AD-BF26-C0AEB1A1C6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4F4ADC9-CA0B-C587-5BF6-C160E26FB55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27DBB40-7EB5-BCC7-0C08-22918FDA0CFD}"/>
              </a:ext>
            </a:extLst>
          </p:cNvPr>
          <p:cNvSpPr/>
          <p:nvPr/>
        </p:nvSpPr>
        <p:spPr>
          <a:xfrm>
            <a:off x="1" y="6247180"/>
            <a:ext cx="12192000" cy="61081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IL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C0C11A3-2892-46EA-BAC3-FCE3EB7DB99B}"/>
              </a:ext>
            </a:extLst>
          </p:cNvPr>
          <p:cNvCxnSpPr/>
          <p:nvPr/>
        </p:nvCxnSpPr>
        <p:spPr>
          <a:xfrm>
            <a:off x="124358" y="1128369"/>
            <a:ext cx="11923775" cy="80467"/>
          </a:xfrm>
          <a:prstGeom prst="line">
            <a:avLst/>
          </a:prstGeom>
          <a:ln>
            <a:solidFill>
              <a:srgbClr val="E2FE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65D89CFD-EAAF-7A86-2BEB-616BF1833259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495747" y="6366654"/>
            <a:ext cx="2989117" cy="24371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A66DF39-CB9A-2B7F-42AA-F7FD8A0C0766}"/>
              </a:ext>
            </a:extLst>
          </p:cNvPr>
          <p:cNvSpPr txBox="1"/>
          <p:nvPr/>
        </p:nvSpPr>
        <p:spPr>
          <a:xfrm>
            <a:off x="707134" y="576675"/>
            <a:ext cx="924298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300" b="1" dirty="0">
                <a:solidFill>
                  <a:srgbClr val="E2FE21"/>
                </a:solidFill>
                <a:latin typeface="Miriam Libre" pitchFamily="2" charset="-79"/>
                <a:cs typeface="Miriam Libre" pitchFamily="2" charset="-79"/>
              </a:rPr>
              <a:t>Compiled VS Interpreted Languages</a:t>
            </a:r>
            <a:endParaRPr lang="he-IL" sz="3300" b="1" dirty="0">
              <a:solidFill>
                <a:srgbClr val="E2FE21"/>
              </a:solidFill>
              <a:effectLst/>
              <a:latin typeface="Miriam Libre" pitchFamily="2" charset="-79"/>
              <a:cs typeface="Miriam Libre" pitchFamily="2" charset="-79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6193095-9A46-801A-7A88-B88E2E01EB53}"/>
              </a:ext>
            </a:extLst>
          </p:cNvPr>
          <p:cNvSpPr txBox="1"/>
          <p:nvPr/>
        </p:nvSpPr>
        <p:spPr>
          <a:xfrm>
            <a:off x="707135" y="6373039"/>
            <a:ext cx="609721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defTabSz="914400" eaLnBrk="1" latinLnBrk="0" hangingPunct="1"/>
            <a:r>
              <a:rPr lang="en-US" sz="1000" dirty="0">
                <a:solidFill>
                  <a:srgbClr val="E2FE21"/>
                </a:solidFill>
                <a:effectLst/>
                <a:latin typeface="Miriam Libre" pitchFamily="2" charset="-79"/>
                <a:cs typeface="Miriam Libre" pitchFamily="2" charset="-79"/>
              </a:rPr>
              <a:t>06</a:t>
            </a:r>
            <a:r>
              <a:rPr lang="en-US" sz="1000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       Reverse Engineering</a:t>
            </a:r>
            <a:endParaRPr lang="en-IL" sz="1000" dirty="0">
              <a:solidFill>
                <a:schemeClr val="bg1"/>
              </a:solidFill>
              <a:latin typeface="Miriam Libre" pitchFamily="2" charset="-79"/>
              <a:cs typeface="Miriam Libre" pitchFamily="2" charset="-79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11092AD-7C9D-CC8D-C57C-F2AA53BC02FE}"/>
              </a:ext>
            </a:extLst>
          </p:cNvPr>
          <p:cNvSpPr txBox="1"/>
          <p:nvPr/>
        </p:nvSpPr>
        <p:spPr>
          <a:xfrm>
            <a:off x="707134" y="1432533"/>
            <a:ext cx="11228192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US" sz="2400" dirty="0">
              <a:solidFill>
                <a:schemeClr val="bg1"/>
              </a:solidFill>
              <a:latin typeface="Miriam Libre" panose="00000500000000000000" pitchFamily="2" charset="-79"/>
              <a:cs typeface="Miriam Libre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accent4">
                  <a:lumMod val="40000"/>
                  <a:lumOff val="60000"/>
                </a:schemeClr>
              </a:solidFill>
              <a:latin typeface="Miriam Libre" panose="00000500000000000000" pitchFamily="2" charset="-79"/>
              <a:cs typeface="Miriam Libre" pitchFamily="2" charset="-79"/>
            </a:endParaRPr>
          </a:p>
        </p:txBody>
      </p:sp>
      <p:pic>
        <p:nvPicPr>
          <p:cNvPr id="3" name="Picture 2" descr="A diagram of a computer program&#10;&#10;Description automatically generated">
            <a:extLst>
              <a:ext uri="{FF2B5EF4-FFF2-40B4-BE49-F238E27FC236}">
                <a16:creationId xmlns:a16="http://schemas.microsoft.com/office/drawing/2014/main" id="{B93AC065-6B29-0CC9-DAC3-7B866003872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4035" y="3827391"/>
            <a:ext cx="5023930" cy="235169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863E16E-52EC-A56F-1A5B-71CD2AF8C02E}"/>
              </a:ext>
            </a:extLst>
          </p:cNvPr>
          <p:cNvSpPr txBox="1"/>
          <p:nvPr/>
        </p:nvSpPr>
        <p:spPr>
          <a:xfrm>
            <a:off x="707134" y="1432533"/>
            <a:ext cx="11228192" cy="318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Miriam Libre" panose="00000500000000000000" pitchFamily="2" charset="-79"/>
                <a:cs typeface="Miriam Libre" pitchFamily="2" charset="-79"/>
              </a:rPr>
              <a:t>Some CTF challenges involve </a:t>
            </a:r>
            <a:r>
              <a:rPr lang="en-US" sz="2400" b="1" dirty="0">
                <a:solidFill>
                  <a:schemeClr val="bg1"/>
                </a:solidFill>
                <a:latin typeface="Miriam Libre" panose="00000500000000000000" pitchFamily="2" charset="-79"/>
                <a:cs typeface="Miriam Libre" pitchFamily="2" charset="-79"/>
              </a:rPr>
              <a:t>bytecode</a:t>
            </a:r>
            <a:endParaRPr lang="en-US" sz="2400" dirty="0">
              <a:solidFill>
                <a:schemeClr val="bg1"/>
              </a:solidFill>
              <a:latin typeface="Miriam Libre" panose="00000500000000000000" pitchFamily="2" charset="-79"/>
              <a:cs typeface="Miriam Libre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Miriam Libre" panose="00000500000000000000" pitchFamily="2" charset="-79"/>
                <a:cs typeface="Miriam Libre" pitchFamily="2" charset="-79"/>
              </a:rPr>
              <a:t>To solve them, we can…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>
                <a:solidFill>
                  <a:schemeClr val="bg1"/>
                </a:solidFill>
                <a:latin typeface="Miriam Libre" panose="00000500000000000000" pitchFamily="2" charset="-79"/>
                <a:cs typeface="Miriam Libre" pitchFamily="2" charset="-79"/>
              </a:rPr>
              <a:t>Decompile the bytecode to source code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>
                <a:solidFill>
                  <a:schemeClr val="bg1"/>
                </a:solidFill>
                <a:latin typeface="Miriam Libre" panose="00000500000000000000" pitchFamily="2" charset="-79"/>
                <a:cs typeface="Miriam Libre" pitchFamily="2" charset="-79"/>
              </a:rPr>
              <a:t>Interpret the bytecode (and do dynamic analysis)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Miriam Libre" panose="00000500000000000000" pitchFamily="2" charset="-79"/>
              <a:cs typeface="Miriam Libre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accent4">
                  <a:lumMod val="40000"/>
                  <a:lumOff val="60000"/>
                </a:schemeClr>
              </a:solidFill>
              <a:latin typeface="Miriam Libre" panose="00000500000000000000" pitchFamily="2" charset="-79"/>
              <a:cs typeface="Miriam Libre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199945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5B5E059-5994-DBF7-AC04-B767191E9B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1D002C8-CC40-FE0D-6F22-238967E65159}"/>
              </a:ext>
            </a:extLst>
          </p:cNvPr>
          <p:cNvSpPr txBox="1"/>
          <p:nvPr/>
        </p:nvSpPr>
        <p:spPr>
          <a:xfrm>
            <a:off x="2965094" y="4337270"/>
            <a:ext cx="6261812" cy="919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rtl="0" eaLnBrk="1" latinLnBrk="0" hangingPunct="1">
              <a:lnSpc>
                <a:spcPts val="6000"/>
              </a:lnSpc>
            </a:pPr>
            <a:r>
              <a:rPr lang="en-US" sz="6500" b="1" dirty="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Let’s practice!</a:t>
            </a:r>
            <a:endParaRPr lang="he-IL" sz="6500" b="1" dirty="0">
              <a:solidFill>
                <a:schemeClr val="bg1"/>
              </a:solidFill>
              <a:effectLst/>
              <a:latin typeface="Miriam Libre" pitchFamily="2" charset="-79"/>
              <a:cs typeface="Miriam Libre" pitchFamily="2" charset="-79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D4E373E-2B45-DD01-4EC1-69D14129ED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52426" y="6698054"/>
            <a:ext cx="12296852" cy="166519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74EDE1B2-AA06-4838-05EB-AC57A1D6F4EF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819301" y="524291"/>
            <a:ext cx="10585095" cy="5209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9E494CD-45EB-20D5-25E7-31FAD1644EC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29250" y="2171772"/>
            <a:ext cx="1333500" cy="180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652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2FC6D6F-4E9C-868A-98B1-1DA0DDA1F99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311EF23-F64A-C782-28EA-1A8D297A9F1D}"/>
              </a:ext>
            </a:extLst>
          </p:cNvPr>
          <p:cNvSpPr/>
          <p:nvPr/>
        </p:nvSpPr>
        <p:spPr>
          <a:xfrm>
            <a:off x="1" y="6247180"/>
            <a:ext cx="12192000" cy="61081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IL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480B6B1-9BD0-C14D-6C35-046B181B096E}"/>
              </a:ext>
            </a:extLst>
          </p:cNvPr>
          <p:cNvCxnSpPr/>
          <p:nvPr/>
        </p:nvCxnSpPr>
        <p:spPr>
          <a:xfrm>
            <a:off x="124358" y="1128369"/>
            <a:ext cx="11923775" cy="80467"/>
          </a:xfrm>
          <a:prstGeom prst="line">
            <a:avLst/>
          </a:prstGeom>
          <a:ln>
            <a:solidFill>
              <a:srgbClr val="E2FE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9E2D4994-61E5-995F-BDA0-2FC0F1B87884}"/>
              </a:ext>
            </a:extLst>
          </p:cNvPr>
          <p:cNvSpPr txBox="1"/>
          <p:nvPr/>
        </p:nvSpPr>
        <p:spPr>
          <a:xfrm>
            <a:off x="707135" y="1432533"/>
            <a:ext cx="8185709" cy="1531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Given a computer program,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can we reconstruct its source code?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can we understand what it does?</a:t>
            </a:r>
            <a:endParaRPr lang="en-US" sz="2000" dirty="0">
              <a:solidFill>
                <a:schemeClr val="bg1"/>
              </a:solidFill>
              <a:effectLst/>
              <a:latin typeface="Miriam Libre" pitchFamily="2" charset="-79"/>
              <a:cs typeface="Miriam Libre" pitchFamily="2" charset="-79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C0DC1BB-F10B-06AB-68E6-BEC246A4E787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495747" y="6366654"/>
            <a:ext cx="2989117" cy="24371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56F6798-CB7E-F967-5BAF-A562F7DB9950}"/>
              </a:ext>
            </a:extLst>
          </p:cNvPr>
          <p:cNvSpPr txBox="1"/>
          <p:nvPr/>
        </p:nvSpPr>
        <p:spPr>
          <a:xfrm>
            <a:off x="707135" y="576675"/>
            <a:ext cx="713637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300" b="1" dirty="0">
                <a:solidFill>
                  <a:srgbClr val="E2FE21"/>
                </a:solidFill>
                <a:effectLst/>
                <a:latin typeface="Miriam Libre" pitchFamily="2" charset="-79"/>
                <a:cs typeface="Miriam Libre" pitchFamily="2" charset="-79"/>
              </a:rPr>
              <a:t>Reverse Engineering</a:t>
            </a:r>
            <a:endParaRPr lang="he-IL" sz="3300" b="1" dirty="0">
              <a:solidFill>
                <a:srgbClr val="E2FE21"/>
              </a:solidFill>
              <a:effectLst/>
              <a:latin typeface="Miriam Libre" pitchFamily="2" charset="-79"/>
              <a:cs typeface="Miriam Libre" pitchFamily="2" charset="-79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DB64316-BED0-E985-D34B-5228710A02F8}"/>
              </a:ext>
            </a:extLst>
          </p:cNvPr>
          <p:cNvSpPr txBox="1"/>
          <p:nvPr/>
        </p:nvSpPr>
        <p:spPr>
          <a:xfrm>
            <a:off x="707135" y="6373039"/>
            <a:ext cx="609721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defTabSz="914400" eaLnBrk="1" latinLnBrk="0" hangingPunct="1"/>
            <a:r>
              <a:rPr lang="en-US" sz="1000" dirty="0">
                <a:solidFill>
                  <a:srgbClr val="E2FE21"/>
                </a:solidFill>
                <a:effectLst/>
                <a:latin typeface="Miriam Libre" pitchFamily="2" charset="-79"/>
                <a:cs typeface="Miriam Libre" pitchFamily="2" charset="-79"/>
              </a:rPr>
              <a:t>06</a:t>
            </a:r>
            <a:r>
              <a:rPr lang="en-US" sz="1000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       Reverse Engineering</a:t>
            </a:r>
            <a:endParaRPr lang="en-IL" sz="1000" dirty="0">
              <a:solidFill>
                <a:schemeClr val="bg1"/>
              </a:solidFill>
              <a:latin typeface="Miriam Libre" pitchFamily="2" charset="-79"/>
              <a:cs typeface="Miriam Libre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75442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A8C6E1-3DCD-3CC8-2A9B-1C3436D974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EF11F16-F29E-81A2-EDAB-CD59B7C3C8F1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76EA99C-C231-D472-ED9C-BCFB5925BC59}"/>
              </a:ext>
            </a:extLst>
          </p:cNvPr>
          <p:cNvSpPr/>
          <p:nvPr/>
        </p:nvSpPr>
        <p:spPr>
          <a:xfrm>
            <a:off x="1" y="6247180"/>
            <a:ext cx="12192000" cy="61081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IL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C9AEB60-B875-0BB3-D304-777A1AC9B55A}"/>
              </a:ext>
            </a:extLst>
          </p:cNvPr>
          <p:cNvCxnSpPr/>
          <p:nvPr/>
        </p:nvCxnSpPr>
        <p:spPr>
          <a:xfrm>
            <a:off x="124358" y="1128369"/>
            <a:ext cx="11923775" cy="80467"/>
          </a:xfrm>
          <a:prstGeom prst="line">
            <a:avLst/>
          </a:prstGeom>
          <a:ln>
            <a:solidFill>
              <a:srgbClr val="E2FE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BE25D3D6-36F4-5D79-322D-F8FED42C3CE1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495747" y="6366654"/>
            <a:ext cx="2989117" cy="24371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8CCB28C-3856-9012-D37D-3D5A41A4B73D}"/>
              </a:ext>
            </a:extLst>
          </p:cNvPr>
          <p:cNvSpPr txBox="1"/>
          <p:nvPr/>
        </p:nvSpPr>
        <p:spPr>
          <a:xfrm>
            <a:off x="707135" y="576675"/>
            <a:ext cx="713637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300" b="1" dirty="0">
                <a:solidFill>
                  <a:srgbClr val="E2FE21"/>
                </a:solidFill>
                <a:effectLst/>
                <a:latin typeface="Miriam Libre" pitchFamily="2" charset="-79"/>
                <a:cs typeface="Miriam Libre" pitchFamily="2" charset="-79"/>
              </a:rPr>
              <a:t>Example – C</a:t>
            </a:r>
            <a:endParaRPr lang="he-IL" sz="3300" b="1" dirty="0">
              <a:solidFill>
                <a:srgbClr val="E2FE21"/>
              </a:solidFill>
              <a:effectLst/>
              <a:latin typeface="Miriam Libre" pitchFamily="2" charset="-79"/>
              <a:cs typeface="Miriam Libre" pitchFamily="2" charset="-79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A5D0CE0-790F-6588-2B22-A660FE6BAB8F}"/>
              </a:ext>
            </a:extLst>
          </p:cNvPr>
          <p:cNvSpPr txBox="1"/>
          <p:nvPr/>
        </p:nvSpPr>
        <p:spPr>
          <a:xfrm>
            <a:off x="707135" y="6373039"/>
            <a:ext cx="609721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defTabSz="914400" eaLnBrk="1" latinLnBrk="0" hangingPunct="1"/>
            <a:r>
              <a:rPr lang="en-US" sz="1000" dirty="0">
                <a:solidFill>
                  <a:srgbClr val="E2FE21"/>
                </a:solidFill>
                <a:effectLst/>
                <a:latin typeface="Miriam Libre" pitchFamily="2" charset="-79"/>
                <a:cs typeface="Miriam Libre" pitchFamily="2" charset="-79"/>
              </a:rPr>
              <a:t>06</a:t>
            </a:r>
            <a:r>
              <a:rPr lang="en-US" sz="1000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       Reverse Engineering</a:t>
            </a:r>
            <a:endParaRPr lang="en-IL" sz="1000" dirty="0">
              <a:solidFill>
                <a:schemeClr val="bg1"/>
              </a:solidFill>
              <a:latin typeface="Miriam Libre" pitchFamily="2" charset="-79"/>
              <a:cs typeface="Miriam Libre" pitchFamily="2" charset="-79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6516EBB-710A-50F1-D9F3-B660F66488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7257576"/>
              </p:ext>
            </p:extLst>
          </p:nvPr>
        </p:nvGraphicFramePr>
        <p:xfrm>
          <a:off x="990125" y="1498836"/>
          <a:ext cx="6570394" cy="297462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570394">
                  <a:extLst>
                    <a:ext uri="{9D8B030D-6E8A-4147-A177-3AD203B41FA5}">
                      <a16:colId xmlns:a16="http://schemas.microsoft.com/office/drawing/2014/main" val="1101716059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l" rtl="0">
                        <a:lnSpc>
                          <a:spcPts val="1200"/>
                        </a:lnSpc>
                      </a:pPr>
                      <a:r>
                        <a:rPr lang="en-US" sz="1300" b="1" kern="1200" dirty="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secret.c</a:t>
                      </a:r>
                      <a:endParaRPr lang="en-US" sz="1300" b="1" kern="1200" dirty="0"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77506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>
                        <a:lnSpc>
                          <a:spcPts val="1200"/>
                        </a:lnSpc>
                      </a:pPr>
                      <a: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#include &lt;</a:t>
                      </a:r>
                      <a:r>
                        <a:rPr lang="en-US" sz="1300" b="0" kern="1200" dirty="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stdio.h</a:t>
                      </a:r>
                      <a: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&gt;</a:t>
                      </a:r>
                    </a:p>
                    <a:p>
                      <a:pPr algn="l" rtl="0">
                        <a:lnSpc>
                          <a:spcPts val="1200"/>
                        </a:lnSpc>
                      </a:pPr>
                      <a:b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</a:br>
                      <a: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int main() {</a:t>
                      </a:r>
                    </a:p>
                    <a:p>
                      <a:pPr algn="l" rtl="0">
                        <a:lnSpc>
                          <a:spcPts val="1200"/>
                        </a:lnSpc>
                      </a:pPr>
                      <a: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    int </a:t>
                      </a:r>
                      <a:r>
                        <a:rPr lang="en-US" sz="1300" b="0" kern="1200" dirty="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userInput</a:t>
                      </a:r>
                      <a: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algn="l" rtl="0">
                        <a:lnSpc>
                          <a:spcPts val="1200"/>
                        </a:lnSpc>
                      </a:pPr>
                      <a:b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</a:br>
                      <a: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    // Accept user input</a:t>
                      </a:r>
                    </a:p>
                    <a:p>
                      <a:pPr algn="l" rtl="0">
                        <a:lnSpc>
                          <a:spcPts val="1200"/>
                        </a:lnSpc>
                      </a:pPr>
                      <a: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    </a:t>
                      </a:r>
                      <a:r>
                        <a:rPr lang="en-US" sz="1300" b="0" kern="1200" dirty="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printf</a:t>
                      </a:r>
                      <a: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("Enter a number: ");</a:t>
                      </a:r>
                    </a:p>
                    <a:p>
                      <a:pPr algn="l" rtl="0">
                        <a:lnSpc>
                          <a:spcPts val="1200"/>
                        </a:lnSpc>
                      </a:pPr>
                      <a: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    </a:t>
                      </a:r>
                      <a:r>
                        <a:rPr lang="en-US" sz="1300" b="0" kern="1200" dirty="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scanf</a:t>
                      </a:r>
                      <a: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("%d", &amp;</a:t>
                      </a:r>
                      <a:r>
                        <a:rPr lang="en-US" sz="1300" b="0" kern="1200" dirty="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userInput</a:t>
                      </a:r>
                      <a: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);</a:t>
                      </a:r>
                    </a:p>
                    <a:p>
                      <a:pPr algn="l" rtl="0">
                        <a:lnSpc>
                          <a:spcPts val="1200"/>
                        </a:lnSpc>
                      </a:pPr>
                      <a:endParaRPr lang="en-US" sz="1300" b="0" kern="1200" dirty="0"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  <a:p>
                      <a:pPr algn="l" rtl="0">
                        <a:lnSpc>
                          <a:spcPts val="1200"/>
                        </a:lnSpc>
                      </a:pPr>
                      <a: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    if (</a:t>
                      </a:r>
                      <a:r>
                        <a:rPr lang="en-US" sz="1300" b="0" kern="1200" dirty="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userInput</a:t>
                      </a:r>
                      <a: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 == 1234) {</a:t>
                      </a:r>
                    </a:p>
                    <a:p>
                      <a:pPr algn="l" rtl="0">
                        <a:lnSpc>
                          <a:spcPts val="1200"/>
                        </a:lnSpc>
                      </a:pPr>
                      <a: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        </a:t>
                      </a:r>
                      <a:r>
                        <a:rPr lang="en-US" sz="1300" b="0" kern="1200" dirty="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printf</a:t>
                      </a:r>
                      <a: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("Congratulations! You entered the magic number!\n");</a:t>
                      </a:r>
                    </a:p>
                    <a:p>
                      <a:pPr algn="l" rtl="0">
                        <a:lnSpc>
                          <a:spcPts val="1200"/>
                        </a:lnSpc>
                      </a:pPr>
                      <a: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    } else {</a:t>
                      </a:r>
                    </a:p>
                    <a:p>
                      <a:pPr algn="l" rtl="0">
                        <a:lnSpc>
                          <a:spcPts val="1200"/>
                        </a:lnSpc>
                      </a:pPr>
                      <a: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        </a:t>
                      </a:r>
                      <a:r>
                        <a:rPr lang="en-US" sz="1300" b="0" kern="1200" dirty="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printf</a:t>
                      </a:r>
                      <a: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("Oops! That's not the magic number. Try again!\n");</a:t>
                      </a:r>
                    </a:p>
                    <a:p>
                      <a:pPr algn="l" rtl="0">
                        <a:lnSpc>
                          <a:spcPts val="1200"/>
                        </a:lnSpc>
                      </a:pPr>
                      <a: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    }</a:t>
                      </a:r>
                    </a:p>
                    <a:p>
                      <a:pPr algn="l" rtl="0">
                        <a:lnSpc>
                          <a:spcPts val="1200"/>
                        </a:lnSpc>
                      </a:pPr>
                      <a:b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</a:br>
                      <a: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    return 0;</a:t>
                      </a:r>
                    </a:p>
                    <a:p>
                      <a:pPr algn="l" rtl="0">
                        <a:lnSpc>
                          <a:spcPts val="1200"/>
                        </a:lnSpc>
                      </a:pPr>
                      <a: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}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478664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210C57B8-8AB9-BC0C-926D-13BEC77BCB32}"/>
              </a:ext>
            </a:extLst>
          </p:cNvPr>
          <p:cNvSpPr txBox="1"/>
          <p:nvPr/>
        </p:nvSpPr>
        <p:spPr>
          <a:xfrm>
            <a:off x="707135" y="4079505"/>
            <a:ext cx="9603928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US" sz="2400" dirty="0">
              <a:solidFill>
                <a:schemeClr val="bg1"/>
              </a:solidFill>
              <a:latin typeface="Miriam Libre" pitchFamily="2" charset="-79"/>
              <a:cs typeface="Miriam Libre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Compile with: </a:t>
            </a:r>
            <a:r>
              <a:rPr lang="pt-BR" sz="2400" dirty="0">
                <a:solidFill>
                  <a:schemeClr val="bg1"/>
                </a:solidFill>
                <a:effectLst/>
                <a:highlight>
                  <a:srgbClr val="808080"/>
                </a:highlight>
                <a:latin typeface="Consolas" panose="020B0609020204030204" pitchFamily="49" charset="0"/>
                <a:cs typeface="Miriam Libre" pitchFamily="2" charset="-79"/>
              </a:rPr>
              <a:t>gcc secret.c -o secret.out</a:t>
            </a:r>
            <a:endParaRPr lang="en-US" sz="2400" dirty="0">
              <a:solidFill>
                <a:schemeClr val="bg1"/>
              </a:solidFill>
              <a:latin typeface="Miriam Libre" pitchFamily="2" charset="-79"/>
              <a:cs typeface="Miriam Libre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Given </a:t>
            </a:r>
            <a:r>
              <a:rPr lang="en-US" sz="2400" dirty="0" err="1">
                <a:solidFill>
                  <a:schemeClr val="bg1"/>
                </a:solidFill>
                <a:effectLst/>
                <a:latin typeface="Consolas" panose="020B0609020204030204" pitchFamily="49" charset="0"/>
                <a:cs typeface="Miriam Libre" pitchFamily="2" charset="-79"/>
              </a:rPr>
              <a:t>secre</a:t>
            </a:r>
            <a:r>
              <a:rPr lang="en-US" sz="2400" dirty="0" err="1">
                <a:solidFill>
                  <a:schemeClr val="bg1"/>
                </a:solidFill>
                <a:latin typeface="Consolas" panose="020B0609020204030204" pitchFamily="49" charset="0"/>
                <a:cs typeface="Miriam Libre" pitchFamily="2" charset="-79"/>
              </a:rPr>
              <a:t>t.out</a:t>
            </a:r>
            <a:r>
              <a:rPr lang="en-US" sz="2400" dirty="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, how can we find the right input number? </a:t>
            </a:r>
            <a:endParaRPr lang="en-US" sz="2400" dirty="0">
              <a:solidFill>
                <a:schemeClr val="bg1"/>
              </a:solidFill>
              <a:effectLst/>
              <a:highlight>
                <a:srgbClr val="808080"/>
              </a:highlight>
              <a:latin typeface="Consolas" panose="020B0609020204030204" pitchFamily="49" charset="0"/>
              <a:cs typeface="Miriam Libre" pitchFamily="2" charset="-79"/>
            </a:endParaRPr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FB0F822C-4588-0C73-D343-7B1BA5AFAB8C}"/>
              </a:ext>
            </a:extLst>
          </p:cNvPr>
          <p:cNvSpPr/>
          <p:nvPr/>
        </p:nvSpPr>
        <p:spPr>
          <a:xfrm>
            <a:off x="7712243" y="2719136"/>
            <a:ext cx="1528010" cy="493295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A9FEB05-5F38-D9CF-6B74-870FE7708411}"/>
              </a:ext>
            </a:extLst>
          </p:cNvPr>
          <p:cNvSpPr/>
          <p:nvPr/>
        </p:nvSpPr>
        <p:spPr>
          <a:xfrm>
            <a:off x="9536118" y="2288315"/>
            <a:ext cx="1660833" cy="13956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 err="1"/>
              <a:t>secret.out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035572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D20D1E-7BA1-1007-00CD-16F729576A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DABC710-AC4A-9B9C-D0B2-22F6D3FD1703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9C5BD3D-0939-00A2-16EE-B706E6001905}"/>
              </a:ext>
            </a:extLst>
          </p:cNvPr>
          <p:cNvSpPr/>
          <p:nvPr/>
        </p:nvSpPr>
        <p:spPr>
          <a:xfrm>
            <a:off x="1" y="6247180"/>
            <a:ext cx="12192000" cy="61081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IL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B2C310A-1FAE-21A0-4316-494F382C6406}"/>
              </a:ext>
            </a:extLst>
          </p:cNvPr>
          <p:cNvCxnSpPr/>
          <p:nvPr/>
        </p:nvCxnSpPr>
        <p:spPr>
          <a:xfrm>
            <a:off x="124358" y="1128369"/>
            <a:ext cx="11923775" cy="80467"/>
          </a:xfrm>
          <a:prstGeom prst="line">
            <a:avLst/>
          </a:prstGeom>
          <a:ln>
            <a:solidFill>
              <a:srgbClr val="E2FE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3BE76EB5-84EF-0467-1CC5-40DFAB8629F5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495747" y="6366654"/>
            <a:ext cx="2989117" cy="24371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B3FF3D0-982F-3A6D-A466-19FE162D17C0}"/>
              </a:ext>
            </a:extLst>
          </p:cNvPr>
          <p:cNvSpPr txBox="1"/>
          <p:nvPr/>
        </p:nvSpPr>
        <p:spPr>
          <a:xfrm>
            <a:off x="707135" y="576675"/>
            <a:ext cx="713637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300" b="1" dirty="0">
                <a:solidFill>
                  <a:srgbClr val="E2FE21"/>
                </a:solidFill>
                <a:effectLst/>
                <a:latin typeface="Miriam Libre" pitchFamily="2" charset="-79"/>
                <a:cs typeface="Miriam Libre" pitchFamily="2" charset="-79"/>
              </a:rPr>
              <a:t>Example – C</a:t>
            </a:r>
            <a:endParaRPr lang="he-IL" sz="3300" b="1" dirty="0">
              <a:solidFill>
                <a:srgbClr val="E2FE21"/>
              </a:solidFill>
              <a:effectLst/>
              <a:latin typeface="Miriam Libre" pitchFamily="2" charset="-79"/>
              <a:cs typeface="Miriam Libre" pitchFamily="2" charset="-79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0318D5F-05BE-9D8F-40CB-EBBA5B4B432E}"/>
              </a:ext>
            </a:extLst>
          </p:cNvPr>
          <p:cNvSpPr txBox="1"/>
          <p:nvPr/>
        </p:nvSpPr>
        <p:spPr>
          <a:xfrm>
            <a:off x="707135" y="6373039"/>
            <a:ext cx="609721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defTabSz="914400" eaLnBrk="1" latinLnBrk="0" hangingPunct="1"/>
            <a:r>
              <a:rPr lang="en-US" sz="1000" dirty="0">
                <a:solidFill>
                  <a:srgbClr val="E2FE21"/>
                </a:solidFill>
                <a:effectLst/>
                <a:latin typeface="Miriam Libre" pitchFamily="2" charset="-79"/>
                <a:cs typeface="Miriam Libre" pitchFamily="2" charset="-79"/>
              </a:rPr>
              <a:t>06</a:t>
            </a:r>
            <a:r>
              <a:rPr lang="en-US" sz="1000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       Reverse Engineering</a:t>
            </a:r>
            <a:endParaRPr lang="en-IL" sz="1000" dirty="0">
              <a:solidFill>
                <a:schemeClr val="bg1"/>
              </a:solidFill>
              <a:latin typeface="Miriam Libre" pitchFamily="2" charset="-79"/>
              <a:cs typeface="Miriam Libre" pitchFamily="2" charset="-79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BF28C39-A8AB-5464-049A-B5D5EBE14607}"/>
              </a:ext>
            </a:extLst>
          </p:cNvPr>
          <p:cNvSpPr txBox="1"/>
          <p:nvPr/>
        </p:nvSpPr>
        <p:spPr>
          <a:xfrm>
            <a:off x="707135" y="1432533"/>
            <a:ext cx="7136374" cy="30085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effectLst/>
                <a:latin typeface="Miriam Libre" panose="00000500000000000000" pitchFamily="2" charset="-79"/>
                <a:cs typeface="Miriam Libre" panose="00000500000000000000" pitchFamily="2" charset="-79"/>
              </a:rPr>
              <a:t>Let use </a:t>
            </a:r>
            <a:r>
              <a:rPr lang="en-US" sz="2400" b="1" dirty="0">
                <a:solidFill>
                  <a:schemeClr val="bg1"/>
                </a:solidFill>
                <a:effectLst/>
                <a:latin typeface="Miriam Libre" panose="00000500000000000000" pitchFamily="2" charset="-79"/>
                <a:cs typeface="Miriam Libre" panose="00000500000000000000" pitchFamily="2" charset="-79"/>
              </a:rPr>
              <a:t>static analysis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Miriam Libre" panose="00000500000000000000" pitchFamily="2" charset="-79"/>
                <a:cs typeface="Miriam Libre" panose="00000500000000000000" pitchFamily="2" charset="-79"/>
              </a:rPr>
              <a:t>fancy term for “read the compiled code”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Miriam Libre" panose="00000500000000000000" pitchFamily="2" charset="-79"/>
                <a:cs typeface="Miriam Libre" panose="00000500000000000000" pitchFamily="2" charset="-79"/>
              </a:rPr>
              <a:t>Recommended tools: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bg1"/>
                </a:solidFill>
                <a:effectLst/>
                <a:latin typeface="Miriam Libre" panose="00000500000000000000" pitchFamily="2" charset="-79"/>
                <a:cs typeface="Miriam Libre" panose="00000500000000000000" pitchFamily="2" charset="-79"/>
              </a:rPr>
              <a:t>Ghidra</a:t>
            </a:r>
            <a:endParaRPr lang="en-US" sz="2000" dirty="0">
              <a:solidFill>
                <a:schemeClr val="bg1"/>
              </a:solidFill>
              <a:effectLst/>
              <a:latin typeface="Miriam Libre" panose="00000500000000000000" pitchFamily="2" charset="-79"/>
              <a:cs typeface="Miriam Libre" panose="00000500000000000000" pitchFamily="2" charset="-79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Miriam Libre" panose="00000500000000000000" pitchFamily="2" charset="-79"/>
                <a:cs typeface="Miriam Libre" panose="00000500000000000000" pitchFamily="2" charset="-79"/>
              </a:rPr>
              <a:t>IDA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bg1"/>
                </a:solidFill>
                <a:effectLst/>
                <a:latin typeface="Miriam Libre" panose="00000500000000000000" pitchFamily="2" charset="-79"/>
                <a:cs typeface="Miriam Libre" panose="00000500000000000000" pitchFamily="2" charset="-79"/>
              </a:rPr>
              <a:t>objdump</a:t>
            </a:r>
            <a:r>
              <a:rPr lang="en-US" sz="2000" dirty="0">
                <a:solidFill>
                  <a:schemeClr val="bg1"/>
                </a:solidFill>
                <a:effectLst/>
                <a:latin typeface="Miriam Libre" panose="00000500000000000000" pitchFamily="2" charset="-79"/>
                <a:cs typeface="Miriam Libre" panose="00000500000000000000" pitchFamily="2" charset="-79"/>
              </a:rPr>
              <a:t> -S</a:t>
            </a:r>
          </a:p>
        </p:txBody>
      </p:sp>
    </p:spTree>
    <p:extLst>
      <p:ext uri="{BB962C8B-B14F-4D97-AF65-F5344CB8AC3E}">
        <p14:creationId xmlns:p14="http://schemas.microsoft.com/office/powerpoint/2010/main" val="3801413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0649BE-8DB5-DE2A-560D-229D3BFEC0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D08EEDD-6AF1-75A9-21C9-96E49E756AEE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AF9C112-D909-09DF-2D3D-488306D06F6E}"/>
              </a:ext>
            </a:extLst>
          </p:cNvPr>
          <p:cNvSpPr/>
          <p:nvPr/>
        </p:nvSpPr>
        <p:spPr>
          <a:xfrm>
            <a:off x="1" y="6247180"/>
            <a:ext cx="12192000" cy="61081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IL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8A71E36-1F83-B84F-4F9B-144F1D019898}"/>
              </a:ext>
            </a:extLst>
          </p:cNvPr>
          <p:cNvCxnSpPr/>
          <p:nvPr/>
        </p:nvCxnSpPr>
        <p:spPr>
          <a:xfrm>
            <a:off x="124358" y="1128369"/>
            <a:ext cx="11923775" cy="80467"/>
          </a:xfrm>
          <a:prstGeom prst="line">
            <a:avLst/>
          </a:prstGeom>
          <a:ln>
            <a:solidFill>
              <a:srgbClr val="E2FE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D653DB88-DFEA-8945-11D9-F6B5E56AB6D8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495747" y="6366654"/>
            <a:ext cx="2989117" cy="24371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77E02753-CB58-0CB6-E535-A1C12B943EBD}"/>
              </a:ext>
            </a:extLst>
          </p:cNvPr>
          <p:cNvSpPr txBox="1"/>
          <p:nvPr/>
        </p:nvSpPr>
        <p:spPr>
          <a:xfrm>
            <a:off x="707135" y="6373039"/>
            <a:ext cx="609721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defTabSz="914400" eaLnBrk="1" latinLnBrk="0" hangingPunct="1"/>
            <a:r>
              <a:rPr lang="en-US" sz="1000" dirty="0">
                <a:solidFill>
                  <a:srgbClr val="E2FE21"/>
                </a:solidFill>
                <a:effectLst/>
                <a:latin typeface="Miriam Libre" pitchFamily="2" charset="-79"/>
                <a:cs typeface="Miriam Libre" pitchFamily="2" charset="-79"/>
              </a:rPr>
              <a:t>06</a:t>
            </a:r>
            <a:r>
              <a:rPr lang="en-US" sz="1000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       Reverse Engineering</a:t>
            </a:r>
            <a:endParaRPr lang="en-IL" sz="1000" dirty="0">
              <a:solidFill>
                <a:schemeClr val="bg1"/>
              </a:solidFill>
              <a:latin typeface="Miriam Libre" pitchFamily="2" charset="-79"/>
              <a:cs typeface="Miriam Libre" pitchFamily="2" charset="-79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F0B744F-501A-5DE7-FB11-2B5D1518D8B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1830" y="62996"/>
            <a:ext cx="9968830" cy="655626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5CFE6564-26F7-5045-0D86-7DCA51D3CB10}"/>
              </a:ext>
            </a:extLst>
          </p:cNvPr>
          <p:cNvSpPr/>
          <p:nvPr/>
        </p:nvSpPr>
        <p:spPr>
          <a:xfrm>
            <a:off x="3803872" y="4523875"/>
            <a:ext cx="1911130" cy="22032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5985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1D7364-099B-726D-49E1-42E9AE9B4A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348B6D6-6702-D4C2-68E9-DE76205FCB4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09937F9-3885-18ED-D66E-5EAF050FA018}"/>
              </a:ext>
            </a:extLst>
          </p:cNvPr>
          <p:cNvSpPr/>
          <p:nvPr/>
        </p:nvSpPr>
        <p:spPr>
          <a:xfrm>
            <a:off x="1" y="6247180"/>
            <a:ext cx="12192000" cy="61081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IL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ADD636A-67D7-A9FB-D5F1-B36F7261CADB}"/>
              </a:ext>
            </a:extLst>
          </p:cNvPr>
          <p:cNvCxnSpPr/>
          <p:nvPr/>
        </p:nvCxnSpPr>
        <p:spPr>
          <a:xfrm>
            <a:off x="124358" y="1128369"/>
            <a:ext cx="11923775" cy="80467"/>
          </a:xfrm>
          <a:prstGeom prst="line">
            <a:avLst/>
          </a:prstGeom>
          <a:ln>
            <a:solidFill>
              <a:srgbClr val="E2FE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0934E54D-A2D2-47D3-3DDD-F74464EB992C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495747" y="6366654"/>
            <a:ext cx="2989117" cy="24371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43F5284-89C6-75CB-507B-75129B8FB056}"/>
              </a:ext>
            </a:extLst>
          </p:cNvPr>
          <p:cNvSpPr txBox="1"/>
          <p:nvPr/>
        </p:nvSpPr>
        <p:spPr>
          <a:xfrm>
            <a:off x="707135" y="576675"/>
            <a:ext cx="713637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300" b="1" dirty="0">
                <a:solidFill>
                  <a:srgbClr val="E2FE21"/>
                </a:solidFill>
                <a:effectLst/>
                <a:latin typeface="Miriam Libre" pitchFamily="2" charset="-79"/>
                <a:cs typeface="Miriam Libre" pitchFamily="2" charset="-79"/>
              </a:rPr>
              <a:t>Example – C</a:t>
            </a:r>
            <a:endParaRPr lang="he-IL" sz="3300" b="1" dirty="0">
              <a:solidFill>
                <a:srgbClr val="E2FE21"/>
              </a:solidFill>
              <a:effectLst/>
              <a:latin typeface="Miriam Libre" pitchFamily="2" charset="-79"/>
              <a:cs typeface="Miriam Libre" pitchFamily="2" charset="-79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5540DD3-99E7-0734-1FC3-EC22ABE32ABE}"/>
              </a:ext>
            </a:extLst>
          </p:cNvPr>
          <p:cNvSpPr txBox="1"/>
          <p:nvPr/>
        </p:nvSpPr>
        <p:spPr>
          <a:xfrm>
            <a:off x="707135" y="6373039"/>
            <a:ext cx="609721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defTabSz="914400" eaLnBrk="1" latinLnBrk="0" hangingPunct="1"/>
            <a:r>
              <a:rPr lang="en-US" sz="1000" dirty="0">
                <a:solidFill>
                  <a:srgbClr val="E2FE21"/>
                </a:solidFill>
                <a:effectLst/>
                <a:latin typeface="Miriam Libre" pitchFamily="2" charset="-79"/>
                <a:cs typeface="Miriam Libre" pitchFamily="2" charset="-79"/>
              </a:rPr>
              <a:t>06</a:t>
            </a:r>
            <a:r>
              <a:rPr lang="en-US" sz="1000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       Reverse Engineering</a:t>
            </a:r>
            <a:endParaRPr lang="en-IL" sz="1000" dirty="0">
              <a:solidFill>
                <a:schemeClr val="bg1"/>
              </a:solidFill>
              <a:latin typeface="Miriam Libre" pitchFamily="2" charset="-79"/>
              <a:cs typeface="Miriam Libre" pitchFamily="2" charset="-79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661250E-E939-D520-DE42-3C1FD56CDF12}"/>
              </a:ext>
            </a:extLst>
          </p:cNvPr>
          <p:cNvSpPr txBox="1"/>
          <p:nvPr/>
        </p:nvSpPr>
        <p:spPr>
          <a:xfrm>
            <a:off x="707135" y="1432533"/>
            <a:ext cx="7136374" cy="4578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Miriam Libre" panose="00000500000000000000" pitchFamily="2" charset="-79"/>
                <a:cs typeface="Miriam Libre" pitchFamily="2" charset="-79"/>
              </a:rPr>
              <a:t>What if the source code was complicated?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Miriam Libre" panose="00000500000000000000" pitchFamily="2" charset="-79"/>
                <a:cs typeface="Miriam Libre" pitchFamily="2" charset="-79"/>
              </a:rPr>
              <a:t>(and therefore, the assembly code, too)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Miriam Libre" panose="00000500000000000000" pitchFamily="2" charset="-79"/>
                <a:cs typeface="Miriam Libre" pitchFamily="2" charset="-79"/>
              </a:rPr>
              <a:t>We could try to understand it, or…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effectLst/>
                <a:latin typeface="Miriam Libre" panose="00000500000000000000" pitchFamily="2" charset="-79"/>
                <a:cs typeface="Miriam Libre" panose="00000500000000000000" pitchFamily="2" charset="-79"/>
              </a:rPr>
              <a:t>Use </a:t>
            </a:r>
            <a:r>
              <a:rPr lang="en-US" sz="2400" b="1" dirty="0">
                <a:solidFill>
                  <a:schemeClr val="bg1"/>
                </a:solidFill>
                <a:effectLst/>
                <a:latin typeface="Miriam Libre" panose="00000500000000000000" pitchFamily="2" charset="-79"/>
                <a:cs typeface="Miriam Libre" panose="00000500000000000000" pitchFamily="2" charset="-79"/>
              </a:rPr>
              <a:t>dynamic analysis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Miriam Libre" panose="00000500000000000000" pitchFamily="2" charset="-79"/>
                <a:cs typeface="Miriam Libre" panose="00000500000000000000" pitchFamily="2" charset="-79"/>
              </a:rPr>
              <a:t>fancy term for “debug the program”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Miriam Libre" panose="00000500000000000000" pitchFamily="2" charset="-79"/>
                <a:cs typeface="Miriam Libre" panose="00000500000000000000" pitchFamily="2" charset="-79"/>
              </a:rPr>
              <a:t>Recommended tools: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bg1"/>
                </a:solidFill>
                <a:latin typeface="Miriam Libre" panose="00000500000000000000" pitchFamily="2" charset="-79"/>
                <a:cs typeface="Miriam Libre" panose="00000500000000000000" pitchFamily="2" charset="-79"/>
              </a:rPr>
              <a:t>Ghidra</a:t>
            </a:r>
            <a:endParaRPr lang="en-US" sz="2000" dirty="0">
              <a:solidFill>
                <a:schemeClr val="bg1"/>
              </a:solidFill>
              <a:latin typeface="Miriam Libre" panose="00000500000000000000" pitchFamily="2" charset="-79"/>
              <a:cs typeface="Miriam Libre" panose="00000500000000000000" pitchFamily="2" charset="-79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Miriam Libre" panose="00000500000000000000" pitchFamily="2" charset="-79"/>
                <a:cs typeface="Miriam Libre" panose="00000500000000000000" pitchFamily="2" charset="-79"/>
              </a:rPr>
              <a:t>IDA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bg1"/>
                </a:solidFill>
                <a:latin typeface="Miriam Libre" panose="00000500000000000000" pitchFamily="2" charset="-79"/>
                <a:cs typeface="Miriam Libre" panose="00000500000000000000" pitchFamily="2" charset="-79"/>
              </a:rPr>
              <a:t>gdb</a:t>
            </a:r>
            <a:endParaRPr lang="en-US" sz="2000" dirty="0">
              <a:solidFill>
                <a:schemeClr val="bg1"/>
              </a:solidFill>
              <a:latin typeface="Miriam Libre" panose="00000500000000000000" pitchFamily="2" charset="-79"/>
              <a:cs typeface="Miriam Libre" panose="00000500000000000000" pitchFamily="2" charset="-79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EE7F051-9773-6FD6-3B4A-67DFE95878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399453"/>
              </p:ext>
            </p:extLst>
          </p:nvPr>
        </p:nvGraphicFramePr>
        <p:xfrm>
          <a:off x="8513627" y="1558035"/>
          <a:ext cx="3405658" cy="401589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405658">
                  <a:extLst>
                    <a:ext uri="{9D8B030D-6E8A-4147-A177-3AD203B41FA5}">
                      <a16:colId xmlns:a16="http://schemas.microsoft.com/office/drawing/2014/main" val="1101716059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l" rtl="0">
                        <a:lnSpc>
                          <a:spcPts val="1100"/>
                        </a:lnSpc>
                      </a:pPr>
                      <a:r>
                        <a:rPr lang="en-US" sz="1200" b="1" kern="1200" dirty="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secret.c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77506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>
                        <a:lnSpc>
                          <a:spcPts val="1100"/>
                        </a:lnSpc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#include &lt;</a:t>
                      </a:r>
                      <a:r>
                        <a:rPr lang="en-US" sz="1200" b="0" kern="1200" dirty="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stdio.h</a:t>
                      </a: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&gt;</a:t>
                      </a:r>
                    </a:p>
                    <a:p>
                      <a:pPr algn="l" rtl="0">
                        <a:lnSpc>
                          <a:spcPts val="1100"/>
                        </a:lnSpc>
                      </a:pP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  <a:p>
                      <a:pPr algn="l" rtl="0">
                        <a:lnSpc>
                          <a:spcPts val="1100"/>
                        </a:lnSpc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int main() {</a:t>
                      </a:r>
                    </a:p>
                    <a:p>
                      <a:pPr algn="l" rtl="0">
                        <a:lnSpc>
                          <a:spcPts val="1100"/>
                        </a:lnSpc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    int </a:t>
                      </a:r>
                      <a:r>
                        <a:rPr lang="en-US" sz="1200" b="0" kern="1200" dirty="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userInput</a:t>
                      </a: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algn="l" rtl="0">
                        <a:lnSpc>
                          <a:spcPts val="1100"/>
                        </a:lnSpc>
                      </a:pP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  <a:p>
                      <a:pPr algn="l" rtl="0">
                        <a:lnSpc>
                          <a:spcPts val="1100"/>
                        </a:lnSpc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    // Accept user input</a:t>
                      </a:r>
                    </a:p>
                    <a:p>
                      <a:pPr algn="l" rtl="0">
                        <a:lnSpc>
                          <a:spcPts val="1100"/>
                        </a:lnSpc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    </a:t>
                      </a:r>
                      <a:r>
                        <a:rPr lang="en-US" sz="1200" b="0" kern="1200" dirty="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printf</a:t>
                      </a: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("Enter a number: ");</a:t>
                      </a:r>
                    </a:p>
                    <a:p>
                      <a:pPr algn="l" rtl="0">
                        <a:lnSpc>
                          <a:spcPts val="1100"/>
                        </a:lnSpc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    </a:t>
                      </a:r>
                      <a:r>
                        <a:rPr lang="en-US" sz="1200" b="0" kern="1200" dirty="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scanf</a:t>
                      </a: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("%d", &amp;</a:t>
                      </a:r>
                      <a:r>
                        <a:rPr lang="en-US" sz="1200" b="0" kern="1200" dirty="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userInput</a:t>
                      </a: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);</a:t>
                      </a:r>
                    </a:p>
                    <a:p>
                      <a:pPr algn="l" rtl="0">
                        <a:lnSpc>
                          <a:spcPts val="1100"/>
                        </a:lnSpc>
                      </a:pP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  <a:p>
                      <a:pPr algn="l" rtl="0">
                        <a:lnSpc>
                          <a:spcPts val="1100"/>
                        </a:lnSpc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    int </a:t>
                      </a:r>
                      <a:r>
                        <a:rPr lang="en-US" sz="1200" b="0" kern="1200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magicNumber</a:t>
                      </a: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 = 1000;</a:t>
                      </a:r>
                    </a:p>
                    <a:p>
                      <a:pPr algn="l" rtl="0">
                        <a:lnSpc>
                          <a:spcPts val="1100"/>
                        </a:lnSpc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    for(int </a:t>
                      </a:r>
                      <a:r>
                        <a:rPr lang="en-US" sz="1200" b="0" kern="1200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=0; </a:t>
                      </a:r>
                      <a:r>
                        <a:rPr lang="en-US" sz="1200" b="0" kern="1200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&lt;20; </a:t>
                      </a:r>
                      <a:r>
                        <a:rPr lang="en-US" sz="1200" b="0" kern="1200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++) {</a:t>
                      </a:r>
                    </a:p>
                    <a:p>
                      <a:pPr algn="l" rtl="0">
                        <a:lnSpc>
                          <a:spcPts val="1100"/>
                        </a:lnSpc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        </a:t>
                      </a:r>
                      <a:r>
                        <a:rPr lang="en-US" sz="1200" b="0" kern="1200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magicNumber</a:t>
                      </a: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 += 10;</a:t>
                      </a:r>
                    </a:p>
                    <a:p>
                      <a:pPr algn="l" rtl="0">
                        <a:lnSpc>
                          <a:spcPts val="1100"/>
                        </a:lnSpc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    }</a:t>
                      </a:r>
                    </a:p>
                    <a:p>
                      <a:pPr algn="l" rtl="0">
                        <a:lnSpc>
                          <a:spcPts val="1100"/>
                        </a:lnSpc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    if (</a:t>
                      </a:r>
                      <a:r>
                        <a:rPr lang="en-US" sz="1200" b="0" kern="1200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magicNumber</a:t>
                      </a: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 &lt; 2000) {</a:t>
                      </a:r>
                    </a:p>
                    <a:p>
                      <a:pPr algn="l" rtl="0">
                        <a:lnSpc>
                          <a:spcPts val="1100"/>
                        </a:lnSpc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        </a:t>
                      </a:r>
                      <a:r>
                        <a:rPr lang="en-US" sz="1200" b="0" kern="1200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magicNumber</a:t>
                      </a: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 += 34;</a:t>
                      </a:r>
                    </a:p>
                    <a:p>
                      <a:pPr algn="l" rtl="0">
                        <a:lnSpc>
                          <a:spcPts val="1100"/>
                        </a:lnSpc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    }</a:t>
                      </a:r>
                    </a:p>
                    <a:p>
                      <a:pPr algn="l" rtl="0">
                        <a:lnSpc>
                          <a:spcPts val="1100"/>
                        </a:lnSpc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    if (</a:t>
                      </a:r>
                      <a:r>
                        <a:rPr lang="en-US" sz="1200" b="0" kern="1200" dirty="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userInput</a:t>
                      </a: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 == </a:t>
                      </a:r>
                      <a:r>
                        <a:rPr lang="en-US" sz="1200" b="0" kern="1200" dirty="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magicNumber</a:t>
                      </a: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) {</a:t>
                      </a:r>
                    </a:p>
                    <a:p>
                      <a:pPr algn="l" rtl="0">
                        <a:lnSpc>
                          <a:spcPts val="1100"/>
                        </a:lnSpc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        </a:t>
                      </a:r>
                      <a:r>
                        <a:rPr lang="en-US" sz="1200" b="0" kern="1200" dirty="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printf</a:t>
                      </a: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("Congratulations! You entered the magic number!\n");</a:t>
                      </a:r>
                    </a:p>
                    <a:p>
                      <a:pPr algn="l" rtl="0">
                        <a:lnSpc>
                          <a:spcPts val="1100"/>
                        </a:lnSpc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    } else {</a:t>
                      </a:r>
                    </a:p>
                    <a:p>
                      <a:pPr algn="l" rtl="0">
                        <a:lnSpc>
                          <a:spcPts val="1100"/>
                        </a:lnSpc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        </a:t>
                      </a:r>
                      <a:r>
                        <a:rPr lang="en-US" sz="1200" b="0" kern="1200" dirty="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printf</a:t>
                      </a: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("Oops! That's not the magic number. Try again!\n");</a:t>
                      </a:r>
                    </a:p>
                    <a:p>
                      <a:pPr algn="l" rtl="0">
                        <a:lnSpc>
                          <a:spcPts val="1100"/>
                        </a:lnSpc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    }</a:t>
                      </a:r>
                    </a:p>
                    <a:p>
                      <a:pPr algn="l" rtl="0">
                        <a:lnSpc>
                          <a:spcPts val="1100"/>
                        </a:lnSpc>
                      </a:pP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  <a:p>
                      <a:pPr algn="l" rtl="0">
                        <a:lnSpc>
                          <a:spcPts val="1100"/>
                        </a:lnSpc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    return 0;</a:t>
                      </a:r>
                    </a:p>
                    <a:p>
                      <a:pPr algn="l" rtl="0">
                        <a:lnSpc>
                          <a:spcPts val="1100"/>
                        </a:lnSpc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}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4786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2522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6A856E-9CBA-7334-9AC4-6A79448947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157683D-5A45-A2E2-EB7C-227D7527AB31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FAFC603-9A1E-F150-0241-50E53E6458F1}"/>
              </a:ext>
            </a:extLst>
          </p:cNvPr>
          <p:cNvSpPr/>
          <p:nvPr/>
        </p:nvSpPr>
        <p:spPr>
          <a:xfrm>
            <a:off x="1" y="6247180"/>
            <a:ext cx="12192000" cy="61081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IL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2DEFED5-9FDC-B619-B9EB-AE06602EFD65}"/>
              </a:ext>
            </a:extLst>
          </p:cNvPr>
          <p:cNvCxnSpPr/>
          <p:nvPr/>
        </p:nvCxnSpPr>
        <p:spPr>
          <a:xfrm>
            <a:off x="124358" y="1128369"/>
            <a:ext cx="11923775" cy="80467"/>
          </a:xfrm>
          <a:prstGeom prst="line">
            <a:avLst/>
          </a:prstGeom>
          <a:ln>
            <a:solidFill>
              <a:srgbClr val="E2FE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3321DF0F-559C-CE51-C6EF-9436CAE01515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495747" y="6366654"/>
            <a:ext cx="2989117" cy="24371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4FCF0D9-5691-2667-D9BA-254FA7739629}"/>
              </a:ext>
            </a:extLst>
          </p:cNvPr>
          <p:cNvSpPr txBox="1"/>
          <p:nvPr/>
        </p:nvSpPr>
        <p:spPr>
          <a:xfrm>
            <a:off x="707135" y="6373039"/>
            <a:ext cx="609721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defTabSz="914400" eaLnBrk="1" latinLnBrk="0" hangingPunct="1"/>
            <a:r>
              <a:rPr lang="en-US" sz="1000" dirty="0">
                <a:solidFill>
                  <a:srgbClr val="E2FE21"/>
                </a:solidFill>
                <a:effectLst/>
                <a:latin typeface="Miriam Libre" pitchFamily="2" charset="-79"/>
                <a:cs typeface="Miriam Libre" pitchFamily="2" charset="-79"/>
              </a:rPr>
              <a:t>06</a:t>
            </a:r>
            <a:r>
              <a:rPr lang="en-US" sz="1000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       Reverse Engineering</a:t>
            </a:r>
            <a:endParaRPr lang="en-IL" sz="1000" dirty="0">
              <a:solidFill>
                <a:schemeClr val="bg1"/>
              </a:solidFill>
              <a:latin typeface="Miriam Libre" pitchFamily="2" charset="-79"/>
              <a:cs typeface="Miriam Libre" pitchFamily="2" charset="-79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6D69ADB-CF40-9701-83F9-2761588A7A4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37084" y="24064"/>
            <a:ext cx="8399395" cy="6792044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8B1CD925-A3CC-08FA-0F91-0CF32688DD09}"/>
              </a:ext>
            </a:extLst>
          </p:cNvPr>
          <p:cNvSpPr/>
          <p:nvPr/>
        </p:nvSpPr>
        <p:spPr>
          <a:xfrm>
            <a:off x="4186989" y="6299891"/>
            <a:ext cx="854244" cy="24371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16397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B30907-5EA6-BADD-F503-962749F172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53C453C-EF76-8121-F2FF-A40C4B7B0A4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561574B-7B2F-34FC-6A65-48C06FDD3E36}"/>
              </a:ext>
            </a:extLst>
          </p:cNvPr>
          <p:cNvSpPr/>
          <p:nvPr/>
        </p:nvSpPr>
        <p:spPr>
          <a:xfrm>
            <a:off x="1" y="6247180"/>
            <a:ext cx="12192000" cy="61081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IL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D1D2F25-D5F1-98FB-95CE-AF0481C4AB5C}"/>
              </a:ext>
            </a:extLst>
          </p:cNvPr>
          <p:cNvCxnSpPr/>
          <p:nvPr/>
        </p:nvCxnSpPr>
        <p:spPr>
          <a:xfrm>
            <a:off x="124358" y="1128369"/>
            <a:ext cx="11923775" cy="80467"/>
          </a:xfrm>
          <a:prstGeom prst="line">
            <a:avLst/>
          </a:prstGeom>
          <a:ln>
            <a:solidFill>
              <a:srgbClr val="E2FE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0CA4E78F-35A9-74B9-2D86-76F5CFF4714E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495747" y="6366654"/>
            <a:ext cx="2989117" cy="24371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29EF92E-10CB-BC56-BA37-EBDA6942EB30}"/>
              </a:ext>
            </a:extLst>
          </p:cNvPr>
          <p:cNvSpPr txBox="1"/>
          <p:nvPr/>
        </p:nvSpPr>
        <p:spPr>
          <a:xfrm>
            <a:off x="707135" y="576675"/>
            <a:ext cx="713637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300" b="1" dirty="0">
                <a:solidFill>
                  <a:srgbClr val="E2FE21"/>
                </a:solidFill>
                <a:effectLst/>
                <a:latin typeface="Miriam Libre" pitchFamily="2" charset="-79"/>
                <a:cs typeface="Miriam Libre" pitchFamily="2" charset="-79"/>
              </a:rPr>
              <a:t>Example – C</a:t>
            </a:r>
            <a:endParaRPr lang="he-IL" sz="3300" b="1" dirty="0">
              <a:solidFill>
                <a:srgbClr val="E2FE21"/>
              </a:solidFill>
              <a:effectLst/>
              <a:latin typeface="Miriam Libre" pitchFamily="2" charset="-79"/>
              <a:cs typeface="Miriam Libre" pitchFamily="2" charset="-79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FA59450-DB59-001F-AD20-823C7D5DBBC6}"/>
              </a:ext>
            </a:extLst>
          </p:cNvPr>
          <p:cNvSpPr txBox="1"/>
          <p:nvPr/>
        </p:nvSpPr>
        <p:spPr>
          <a:xfrm>
            <a:off x="707135" y="6373039"/>
            <a:ext cx="609721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defTabSz="914400" eaLnBrk="1" latinLnBrk="0" hangingPunct="1"/>
            <a:r>
              <a:rPr lang="en-US" sz="1000" dirty="0">
                <a:solidFill>
                  <a:srgbClr val="E2FE21"/>
                </a:solidFill>
                <a:effectLst/>
                <a:latin typeface="Miriam Libre" pitchFamily="2" charset="-79"/>
                <a:cs typeface="Miriam Libre" pitchFamily="2" charset="-79"/>
              </a:rPr>
              <a:t>06</a:t>
            </a:r>
            <a:r>
              <a:rPr lang="en-US" sz="1000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       Reverse Engineering</a:t>
            </a:r>
            <a:endParaRPr lang="en-IL" sz="1000" dirty="0">
              <a:solidFill>
                <a:schemeClr val="bg1"/>
              </a:solidFill>
              <a:latin typeface="Miriam Libre" pitchFamily="2" charset="-79"/>
              <a:cs typeface="Miriam Libre" pitchFamily="2" charset="-79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8419E47-7A29-1A51-ACAF-83F1A6F6FD2A}"/>
              </a:ext>
            </a:extLst>
          </p:cNvPr>
          <p:cNvSpPr txBox="1"/>
          <p:nvPr/>
        </p:nvSpPr>
        <p:spPr>
          <a:xfrm>
            <a:off x="707135" y="1432533"/>
            <a:ext cx="7136374" cy="1531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chemeClr val="bg1"/>
                </a:solidFill>
                <a:latin typeface="Miriam Libre" panose="00000500000000000000" pitchFamily="2" charset="-79"/>
                <a:cs typeface="Miriam Libre" pitchFamily="2" charset="-79"/>
              </a:rPr>
              <a:t>Ghidra</a:t>
            </a:r>
            <a:r>
              <a:rPr lang="en-US" sz="2400" dirty="0">
                <a:solidFill>
                  <a:schemeClr val="bg1"/>
                </a:solidFill>
                <a:latin typeface="Miriam Libre" panose="00000500000000000000" pitchFamily="2" charset="-79"/>
                <a:cs typeface="Miriam Libre" pitchFamily="2" charset="-79"/>
              </a:rPr>
              <a:t> also has a </a:t>
            </a:r>
            <a:r>
              <a:rPr lang="en-US" sz="2400" b="1" dirty="0" err="1">
                <a:solidFill>
                  <a:schemeClr val="bg1"/>
                </a:solidFill>
                <a:latin typeface="Miriam Libre" panose="00000500000000000000" pitchFamily="2" charset="-79"/>
                <a:cs typeface="Miriam Libre" pitchFamily="2" charset="-79"/>
              </a:rPr>
              <a:t>decompilation</a:t>
            </a:r>
            <a:r>
              <a:rPr lang="en-US" sz="2400" b="1" dirty="0">
                <a:solidFill>
                  <a:schemeClr val="bg1"/>
                </a:solidFill>
                <a:latin typeface="Miriam Libre" panose="00000500000000000000" pitchFamily="2" charset="-79"/>
                <a:cs typeface="Miriam Libre" pitchFamily="2" charset="-79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Miriam Libre" panose="00000500000000000000" pitchFamily="2" charset="-79"/>
                <a:cs typeface="Miriam Libre" pitchFamily="2" charset="-79"/>
              </a:rPr>
              <a:t>feature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Miriam Libre" panose="00000500000000000000" pitchFamily="2" charset="-79"/>
                <a:cs typeface="Miriam Libre" pitchFamily="2" charset="-79"/>
              </a:rPr>
              <a:t>Note: it can make wrong assumptions!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  <a:latin typeface="Miriam Libre" panose="00000500000000000000" pitchFamily="2" charset="-79"/>
              <a:cs typeface="Miriam Libre" pitchFamily="2" charset="-79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D6F4FC9-9CA7-BCD1-5EBC-67A7F708FA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0597456"/>
              </p:ext>
            </p:extLst>
          </p:nvPr>
        </p:nvGraphicFramePr>
        <p:xfrm>
          <a:off x="160357" y="2903726"/>
          <a:ext cx="6599961" cy="387619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599961">
                  <a:extLst>
                    <a:ext uri="{9D8B030D-6E8A-4147-A177-3AD203B41FA5}">
                      <a16:colId xmlns:a16="http://schemas.microsoft.com/office/drawing/2014/main" val="1101716059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l" rtl="0">
                        <a:lnSpc>
                          <a:spcPts val="1100"/>
                        </a:lnSpc>
                      </a:pPr>
                      <a:r>
                        <a:rPr lang="en-US" sz="1200" b="1" kern="1200" dirty="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secret.c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77506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>
                        <a:lnSpc>
                          <a:spcPts val="1100"/>
                        </a:lnSpc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#include &lt;</a:t>
                      </a:r>
                      <a:r>
                        <a:rPr lang="en-US" sz="1200" b="0" kern="1200" dirty="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stdio.h</a:t>
                      </a: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&gt;</a:t>
                      </a:r>
                    </a:p>
                    <a:p>
                      <a:pPr algn="l" rtl="0">
                        <a:lnSpc>
                          <a:spcPts val="1100"/>
                        </a:lnSpc>
                      </a:pP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  <a:p>
                      <a:pPr algn="l" rtl="0">
                        <a:lnSpc>
                          <a:spcPts val="1100"/>
                        </a:lnSpc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int main() {</a:t>
                      </a:r>
                    </a:p>
                    <a:p>
                      <a:pPr algn="l" rtl="0">
                        <a:lnSpc>
                          <a:spcPts val="1100"/>
                        </a:lnSpc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    int </a:t>
                      </a:r>
                      <a:r>
                        <a:rPr lang="en-US" sz="1200" b="0" kern="1200" dirty="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userInput</a:t>
                      </a: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algn="l" rtl="0">
                        <a:lnSpc>
                          <a:spcPts val="1100"/>
                        </a:lnSpc>
                      </a:pP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  <a:p>
                      <a:pPr algn="l" rtl="0">
                        <a:lnSpc>
                          <a:spcPts val="1100"/>
                        </a:lnSpc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    // Accept user input</a:t>
                      </a:r>
                    </a:p>
                    <a:p>
                      <a:pPr algn="l" rtl="0">
                        <a:lnSpc>
                          <a:spcPts val="1100"/>
                        </a:lnSpc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    </a:t>
                      </a:r>
                      <a:r>
                        <a:rPr lang="en-US" sz="1200" b="0" kern="1200" dirty="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printf</a:t>
                      </a: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("Enter a number: ");</a:t>
                      </a:r>
                    </a:p>
                    <a:p>
                      <a:pPr algn="l" rtl="0">
                        <a:lnSpc>
                          <a:spcPts val="1100"/>
                        </a:lnSpc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    </a:t>
                      </a:r>
                      <a:r>
                        <a:rPr lang="en-US" sz="1200" b="0" kern="1200" dirty="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scanf</a:t>
                      </a: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("%d", &amp;</a:t>
                      </a:r>
                      <a:r>
                        <a:rPr lang="en-US" sz="1200" b="0" kern="1200" dirty="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userInput</a:t>
                      </a: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);</a:t>
                      </a:r>
                    </a:p>
                    <a:p>
                      <a:pPr algn="l" rtl="0">
                        <a:lnSpc>
                          <a:spcPts val="1100"/>
                        </a:lnSpc>
                      </a:pP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  <a:p>
                      <a:pPr algn="l" rtl="0">
                        <a:lnSpc>
                          <a:spcPts val="1100"/>
                        </a:lnSpc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    // Check if input is 1234</a:t>
                      </a:r>
                    </a:p>
                    <a:p>
                      <a:pPr algn="l" rtl="0">
                        <a:lnSpc>
                          <a:spcPts val="1100"/>
                        </a:lnSpc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    int </a:t>
                      </a:r>
                      <a:r>
                        <a:rPr lang="en-US" sz="1200" b="0" kern="1200" dirty="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magicNumber</a:t>
                      </a: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 = 1000;</a:t>
                      </a:r>
                    </a:p>
                    <a:p>
                      <a:pPr algn="l" rtl="0">
                        <a:lnSpc>
                          <a:spcPts val="1100"/>
                        </a:lnSpc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    for(int </a:t>
                      </a:r>
                      <a:r>
                        <a:rPr lang="en-US" sz="1200" b="0" kern="1200" dirty="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=0; </a:t>
                      </a:r>
                      <a:r>
                        <a:rPr lang="en-US" sz="1200" b="0" kern="1200" dirty="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&lt;20; </a:t>
                      </a:r>
                      <a:r>
                        <a:rPr lang="en-US" sz="1200" b="0" kern="1200" dirty="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++) {</a:t>
                      </a:r>
                    </a:p>
                    <a:p>
                      <a:pPr algn="l" rtl="0">
                        <a:lnSpc>
                          <a:spcPts val="1100"/>
                        </a:lnSpc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        </a:t>
                      </a:r>
                      <a:r>
                        <a:rPr lang="en-US" sz="1200" b="0" kern="1200" dirty="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magicNumber</a:t>
                      </a: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 += 10;</a:t>
                      </a:r>
                    </a:p>
                    <a:p>
                      <a:pPr algn="l" rtl="0">
                        <a:lnSpc>
                          <a:spcPts val="1100"/>
                        </a:lnSpc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    }</a:t>
                      </a:r>
                    </a:p>
                    <a:p>
                      <a:pPr algn="l" rtl="0">
                        <a:lnSpc>
                          <a:spcPts val="1100"/>
                        </a:lnSpc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    if (</a:t>
                      </a:r>
                      <a:r>
                        <a:rPr lang="en-US" sz="1200" b="0" kern="1200" dirty="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magicNumber</a:t>
                      </a: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 &lt; 2000) {</a:t>
                      </a:r>
                    </a:p>
                    <a:p>
                      <a:pPr algn="l" rtl="0">
                        <a:lnSpc>
                          <a:spcPts val="1100"/>
                        </a:lnSpc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        </a:t>
                      </a:r>
                      <a:r>
                        <a:rPr lang="en-US" sz="1200" b="0" kern="1200" dirty="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magicNumber</a:t>
                      </a: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 += 34;</a:t>
                      </a:r>
                    </a:p>
                    <a:p>
                      <a:pPr algn="l" rtl="0">
                        <a:lnSpc>
                          <a:spcPts val="1100"/>
                        </a:lnSpc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    }</a:t>
                      </a:r>
                    </a:p>
                    <a:p>
                      <a:pPr algn="l" rtl="0">
                        <a:lnSpc>
                          <a:spcPts val="1100"/>
                        </a:lnSpc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    if (</a:t>
                      </a:r>
                      <a:r>
                        <a:rPr lang="en-US" sz="1200" b="0" kern="1200" dirty="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userInput</a:t>
                      </a: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 == </a:t>
                      </a:r>
                      <a:r>
                        <a:rPr lang="en-US" sz="1200" b="0" kern="1200" dirty="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magicNumber</a:t>
                      </a: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) {</a:t>
                      </a:r>
                    </a:p>
                    <a:p>
                      <a:pPr algn="l" rtl="0">
                        <a:lnSpc>
                          <a:spcPts val="1100"/>
                        </a:lnSpc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        </a:t>
                      </a:r>
                      <a:r>
                        <a:rPr lang="en-US" sz="1200" b="0" kern="1200" dirty="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printf</a:t>
                      </a: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("Congratulations! You entered the magic number!\n");</a:t>
                      </a:r>
                    </a:p>
                    <a:p>
                      <a:pPr algn="l" rtl="0">
                        <a:lnSpc>
                          <a:spcPts val="1100"/>
                        </a:lnSpc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    } else {</a:t>
                      </a:r>
                    </a:p>
                    <a:p>
                      <a:pPr algn="l" rtl="0">
                        <a:lnSpc>
                          <a:spcPts val="1100"/>
                        </a:lnSpc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        </a:t>
                      </a:r>
                      <a:r>
                        <a:rPr lang="en-US" sz="1200" b="0" kern="1200" dirty="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printf</a:t>
                      </a: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("Oops! That's not the magic number. Try again!\n");</a:t>
                      </a:r>
                    </a:p>
                    <a:p>
                      <a:pPr algn="l" rtl="0">
                        <a:lnSpc>
                          <a:spcPts val="1100"/>
                        </a:lnSpc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    }</a:t>
                      </a:r>
                    </a:p>
                    <a:p>
                      <a:pPr algn="l" rtl="0">
                        <a:lnSpc>
                          <a:spcPts val="1100"/>
                        </a:lnSpc>
                      </a:pP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  <a:p>
                      <a:pPr algn="l" rtl="0">
                        <a:lnSpc>
                          <a:spcPts val="1100"/>
                        </a:lnSpc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    return 0;</a:t>
                      </a:r>
                    </a:p>
                    <a:p>
                      <a:pPr algn="l" rtl="0">
                        <a:lnSpc>
                          <a:spcPts val="1100"/>
                        </a:lnSpc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}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478664"/>
                  </a:ext>
                </a:extLst>
              </a:tr>
            </a:tbl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885DC5CD-0645-C93B-5148-5E75A733359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44752" y="2168482"/>
            <a:ext cx="5218778" cy="4583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081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4D0CF8-3374-FFBE-EB87-D3188F82CA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96E0AC9-61F4-74E7-871E-C9DDAE32EBB8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E7B1B37-7A86-4B87-3318-A4E9CF4AD634}"/>
              </a:ext>
            </a:extLst>
          </p:cNvPr>
          <p:cNvSpPr/>
          <p:nvPr/>
        </p:nvSpPr>
        <p:spPr>
          <a:xfrm>
            <a:off x="1" y="6247180"/>
            <a:ext cx="12192000" cy="61081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IL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0D16EDC-6DC1-17FA-0A60-0D58ADA4CE5C}"/>
              </a:ext>
            </a:extLst>
          </p:cNvPr>
          <p:cNvCxnSpPr/>
          <p:nvPr/>
        </p:nvCxnSpPr>
        <p:spPr>
          <a:xfrm>
            <a:off x="124358" y="1128369"/>
            <a:ext cx="11923775" cy="80467"/>
          </a:xfrm>
          <a:prstGeom prst="line">
            <a:avLst/>
          </a:prstGeom>
          <a:ln>
            <a:solidFill>
              <a:srgbClr val="E2FE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F1C2056F-50FC-D067-8B83-5CBE9DC23FB4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495747" y="6366654"/>
            <a:ext cx="2989117" cy="24371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16563CC-299D-9E0C-22D3-C2BA16BCEFA1}"/>
              </a:ext>
            </a:extLst>
          </p:cNvPr>
          <p:cNvSpPr txBox="1"/>
          <p:nvPr/>
        </p:nvSpPr>
        <p:spPr>
          <a:xfrm>
            <a:off x="707135" y="576675"/>
            <a:ext cx="713637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300" b="1" dirty="0">
                <a:solidFill>
                  <a:srgbClr val="E2FE21"/>
                </a:solidFill>
                <a:effectLst/>
                <a:latin typeface="Miriam Libre" pitchFamily="2" charset="-79"/>
                <a:cs typeface="Miriam Libre" pitchFamily="2" charset="-79"/>
              </a:rPr>
              <a:t>Learning Assembly</a:t>
            </a:r>
            <a:endParaRPr lang="he-IL" sz="3300" b="1" dirty="0">
              <a:solidFill>
                <a:srgbClr val="E2FE21"/>
              </a:solidFill>
              <a:effectLst/>
              <a:latin typeface="Miriam Libre" pitchFamily="2" charset="-79"/>
              <a:cs typeface="Miriam Libre" pitchFamily="2" charset="-79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403902B-51B5-686A-25BC-B9459D3ACE77}"/>
              </a:ext>
            </a:extLst>
          </p:cNvPr>
          <p:cNvSpPr txBox="1"/>
          <p:nvPr/>
        </p:nvSpPr>
        <p:spPr>
          <a:xfrm>
            <a:off x="707135" y="6373039"/>
            <a:ext cx="609721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defTabSz="914400" eaLnBrk="1" latinLnBrk="0" hangingPunct="1"/>
            <a:r>
              <a:rPr lang="en-US" sz="1000" dirty="0">
                <a:solidFill>
                  <a:srgbClr val="E2FE21"/>
                </a:solidFill>
                <a:effectLst/>
                <a:latin typeface="Miriam Libre" pitchFamily="2" charset="-79"/>
                <a:cs typeface="Miriam Libre" pitchFamily="2" charset="-79"/>
              </a:rPr>
              <a:t>06</a:t>
            </a:r>
            <a:r>
              <a:rPr lang="en-US" sz="1000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       Reverse Engineering</a:t>
            </a:r>
            <a:endParaRPr lang="en-IL" sz="1000" dirty="0">
              <a:solidFill>
                <a:schemeClr val="bg1"/>
              </a:solidFill>
              <a:latin typeface="Miriam Libre" pitchFamily="2" charset="-79"/>
              <a:cs typeface="Miriam Libre" pitchFamily="2" charset="-79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243F278-1211-1C1E-2BE0-84118F5BC711}"/>
              </a:ext>
            </a:extLst>
          </p:cNvPr>
          <p:cNvSpPr txBox="1"/>
          <p:nvPr/>
        </p:nvSpPr>
        <p:spPr>
          <a:xfrm>
            <a:off x="707134" y="1432533"/>
            <a:ext cx="11228192" cy="373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Miriam Libre" panose="00000500000000000000" pitchFamily="2" charset="-79"/>
                <a:cs typeface="Miriam Libre" pitchFamily="2" charset="-79"/>
              </a:rPr>
              <a:t>Lots of reverse engineering challenges require knowledge of Assembly 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Miriam Libre" panose="00000500000000000000" pitchFamily="2" charset="-79"/>
                <a:cs typeface="Miriam Libre" pitchFamily="2" charset="-79"/>
              </a:rPr>
              <a:t>Intel x86 Assembly – used in Windows, Linux programs.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Miriam Libre" panose="00000500000000000000" pitchFamily="2" charset="-79"/>
                <a:cs typeface="Miriam Libre" pitchFamily="2" charset="-79"/>
              </a:rPr>
              <a:t>ARM Assembly – used in Android, iOS, Mac OS programs.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Miriam Libre" panose="00000500000000000000" pitchFamily="2" charset="-79"/>
                <a:cs typeface="Miriam Libre" pitchFamily="2" charset="-79"/>
              </a:rPr>
              <a:t>CS course: 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Miriam Libre" panose="00000500000000000000" pitchFamily="2" charset="-79"/>
                <a:cs typeface="Miriam Libre" pitchFamily="2" charset="-79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ATAM (234118)</a:t>
            </a:r>
            <a:endParaRPr lang="en-US" sz="2400" dirty="0">
              <a:solidFill>
                <a:schemeClr val="accent4">
                  <a:lumMod val="40000"/>
                  <a:lumOff val="60000"/>
                </a:schemeClr>
              </a:solidFill>
              <a:latin typeface="Miriam Libre" panose="00000500000000000000" pitchFamily="2" charset="-79"/>
              <a:cs typeface="Miriam Libre" pitchFamily="2" charset="-79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Miriam Libre" panose="00000500000000000000" pitchFamily="2" charset="-79"/>
                <a:cs typeface="Miriam Libre" pitchFamily="2" charset="-79"/>
              </a:rPr>
              <a:t>Alternative resource: </a:t>
            </a:r>
            <a:r>
              <a:rPr lang="en-US" sz="2000" dirty="0">
                <a:solidFill>
                  <a:schemeClr val="accent4">
                    <a:lumMod val="40000"/>
                    <a:lumOff val="60000"/>
                  </a:schemeClr>
                </a:solidFill>
                <a:latin typeface="Miriam Libre" panose="00000500000000000000" pitchFamily="2" charset="-79"/>
                <a:cs typeface="Miriam Libre" pitchFamily="2" charset="-79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OST2 x86-64 Assembly Course</a:t>
            </a:r>
            <a:endParaRPr lang="en-US" sz="2000" dirty="0">
              <a:solidFill>
                <a:schemeClr val="accent4">
                  <a:lumMod val="40000"/>
                  <a:lumOff val="60000"/>
                </a:schemeClr>
              </a:solidFill>
              <a:latin typeface="Miriam Libre" panose="00000500000000000000" pitchFamily="2" charset="-79"/>
              <a:cs typeface="Miriam Libre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Miriam Libre" panose="00000500000000000000" pitchFamily="2" charset="-79"/>
              <a:cs typeface="Miriam Libre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accent4">
                  <a:lumMod val="40000"/>
                  <a:lumOff val="60000"/>
                </a:schemeClr>
              </a:solidFill>
              <a:latin typeface="Miriam Libre" panose="00000500000000000000" pitchFamily="2" charset="-79"/>
              <a:cs typeface="Miriam Libre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0290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0" id="{ADB8F090-2687-4174-8D2A-5F5E6E56C21D}" vid="{7C8A1999-DC01-4F8D-AE95-63F5F8C7741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- CTF</Template>
  <TotalTime>5353</TotalTime>
  <Words>844</Words>
  <Application>Microsoft Office PowerPoint</Application>
  <PresentationFormat>Widescreen</PresentationFormat>
  <Paragraphs>149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Aptos</vt:lpstr>
      <vt:lpstr>Aptos Display</vt:lpstr>
      <vt:lpstr>Arial</vt:lpstr>
      <vt:lpstr>Consolas</vt:lpstr>
      <vt:lpstr>Miriam Libre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Hili Levy</dc:creator>
  <cp:lastModifiedBy>Yaniv Carmel</cp:lastModifiedBy>
  <cp:revision>61</cp:revision>
  <dcterms:created xsi:type="dcterms:W3CDTF">2024-01-22T16:29:49Z</dcterms:created>
  <dcterms:modified xsi:type="dcterms:W3CDTF">2024-03-05T14:11:17Z</dcterms:modified>
</cp:coreProperties>
</file>