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6" r:id="rId2"/>
    <p:sldId id="306" r:id="rId3"/>
    <p:sldId id="307" r:id="rId4"/>
    <p:sldId id="308" r:id="rId5"/>
    <p:sldId id="309" r:id="rId6"/>
    <p:sldId id="310" r:id="rId7"/>
    <p:sldId id="312" r:id="rId8"/>
    <p:sldId id="313" r:id="rId9"/>
    <p:sldId id="311" r:id="rId10"/>
    <p:sldId id="301" r:id="rId11"/>
    <p:sldId id="302" r:id="rId12"/>
    <p:sldId id="303" r:id="rId13"/>
    <p:sldId id="304" r:id="rId14"/>
    <p:sldId id="305" r:id="rId15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7088CFC-503C-4C36-AFC8-1560B6A4A02C}">
          <p14:sldIdLst>
            <p14:sldId id="276"/>
            <p14:sldId id="306"/>
            <p14:sldId id="307"/>
            <p14:sldId id="308"/>
            <p14:sldId id="309"/>
            <p14:sldId id="310"/>
            <p14:sldId id="312"/>
            <p14:sldId id="313"/>
            <p14:sldId id="311"/>
          </p14:sldIdLst>
        </p14:section>
        <p14:section name="networks" id="{B4884892-0518-4330-84F7-464188096BCB}">
          <p14:sldIdLst>
            <p14:sldId id="301"/>
            <p14:sldId id="302"/>
            <p14:sldId id="303"/>
            <p14:sldId id="304"/>
            <p14:sldId id="30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E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96E71A-5A8C-90E6-CDD4-513E27E95DD9}" v="93" dt="2024-12-21T12:20:04.508"/>
    <p1510:client id="{8AD40C2F-868F-9634-B0F4-1B8EADC4ADC2}" v="1021" dt="2024-12-21T11:59:30.197"/>
    <p1510:client id="{8CC6039E-0F9C-1A83-1D41-9E3CCDE7F05D}" v="10" dt="2024-12-21T12:13:29.4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C6513600-717B-4CBB-9AFE-1F576C1D3E1D}" type="datetimeFigureOut">
              <a:rPr lang="he-IL" smtClean="0"/>
              <a:t>כ"ג/כסלו/תשפ"ה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B3282916-D5C0-4231-8654-1B229AFAB6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8476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0A68AC-C875-3287-DA41-9AAADD16BD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37E3681-62E2-77CB-D5DD-0C4AAD30A8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6822A6D-B568-4888-66EF-9BF7415D7A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FD851F-33BD-6201-1397-B2AA653D5A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2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054882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DAD786-3111-CFA1-13C4-1BEAD898EF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FCDAF0E-57E2-64FA-5343-338992C796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DF2BC3D-9F6E-2855-CB76-C25D77A733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/>
              <a:t>* Actually, each network interface controller (NIC). Therefore, a device can have more than one MAC address.</a:t>
            </a:r>
            <a:endParaRPr lang="he-IL" sz="1200"/>
          </a:p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11283F-9213-B2CB-77D7-A2855DB569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11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4627599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503F9E-D3AC-2662-9705-55CBF57B3E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62B0589-1552-A7E2-D666-C44EC3AD24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5C98E59-20AE-547B-2A35-81C167E01D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/>
              <a:t>* Same here: each network interface controller (NIC), and a device can have more than one IP address.</a:t>
            </a:r>
            <a:endParaRPr lang="he-IL" sz="12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D3F150-B28C-D10F-82A4-02F039D7B0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12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0476656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6C6B36-F1C2-C413-B27E-7791FF0025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BC9A38-4698-8EB2-942E-57203737D6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737D87-6BED-F28D-95F2-5C8A07EF7B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he-IL" sz="12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30D7E4-ADC1-45AD-2329-5521BB4FAC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13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189677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C81673-03D5-B4D7-44BE-258FA6FE73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852DDFE-D556-DE90-C4A3-62BB78B20D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CC46838-015E-BDAE-3458-E5AAC491B2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he-IL" sz="12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A91726-A4B3-D3EC-B686-D1A5DE166A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14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32452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0A68AC-C875-3287-DA41-9AAADD16BD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37E3681-62E2-77CB-D5DD-0C4AAD30A8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6822A6D-B568-4888-66EF-9BF7415D7A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150000"/>
              </a:lnSpc>
              <a:buFont typeface="Arial,Sans-Serif"/>
              <a:buChar char="•"/>
            </a:pPr>
            <a:r>
              <a:rPr lang="en-US"/>
              <a:t>Fille  - Identify a file’s format</a:t>
            </a:r>
          </a:p>
          <a:p>
            <a:pPr marL="742950" lvl="1" indent="-285750">
              <a:lnSpc>
                <a:spcPct val="150000"/>
              </a:lnSpc>
              <a:buFont typeface="Arial,Sans-Serif"/>
              <a:buChar char="•"/>
            </a:pPr>
            <a:r>
              <a:rPr lang="en-US"/>
              <a:t>According to “magic bytes” – for example, zip files: “50 4B 03 04”</a:t>
            </a:r>
          </a:p>
          <a:p>
            <a:pPr marL="742950" lvl="1" indent="-285750">
              <a:lnSpc>
                <a:spcPct val="150000"/>
              </a:lnSpc>
              <a:buFont typeface="Arial,Sans-Serif"/>
              <a:buChar char="•"/>
            </a:pPr>
            <a:r>
              <a:rPr lang="en-US"/>
              <a:t>More reliable than file extensions</a:t>
            </a:r>
          </a:p>
          <a:p>
            <a:pPr marL="742950" lvl="1" indent="-285750">
              <a:lnSpc>
                <a:spcPct val="150000"/>
              </a:lnSpc>
              <a:buFont typeface="Arial,Sans-Serif"/>
              <a:buChar char="•"/>
            </a:pPr>
            <a:r>
              <a:rPr lang="en-US"/>
              <a:t>Could still be misleading</a:t>
            </a:r>
          </a:p>
          <a:p>
            <a:pPr marL="285750" indent="-285750">
              <a:lnSpc>
                <a:spcPct val="150000"/>
              </a:lnSpc>
              <a:buFont typeface="Arial,Sans-Serif"/>
              <a:buChar char="•"/>
            </a:pPr>
            <a:endParaRPr lang="en-US"/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/>
              <a:t>strings – print all strings in a file (Extract readable strings from binary files to find hidden text)</a:t>
            </a:r>
          </a:p>
          <a:p>
            <a:pPr marL="742950" lvl="1" indent="-285750">
              <a:lnSpc>
                <a:spcPct val="150000"/>
              </a:lnSpc>
              <a:buFont typeface="Arial,Sans-Serif"/>
              <a:buChar char="•"/>
            </a:pPr>
            <a:r>
              <a:rPr lang="en-US"/>
              <a:t>a string = at least 4 consecutive printable characters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err="1"/>
              <a:t>binwalk</a:t>
            </a:r>
            <a:r>
              <a:rPr lang="en-US"/>
              <a:t> – Analyze binary files for embedded data and firmware extraction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err="1"/>
              <a:t>exiftool</a:t>
            </a:r>
            <a:r>
              <a:rPr lang="en-US"/>
              <a:t> – print EXIF data of the file (Retrieve metadata from image and document files)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endParaRPr lang="en-US"/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endParaRPr lang="en-US"/>
          </a:p>
          <a:p>
            <a:pPr>
              <a:buFont typeface="Arial"/>
              <a:buChar char="•"/>
            </a:pPr>
            <a:r>
              <a:rPr lang="en-US"/>
              <a:t>volatility: Framework for analyzing memory dumps and identifying artifacts.</a:t>
            </a:r>
          </a:p>
          <a:p>
            <a:pPr>
              <a:buFont typeface="Arial"/>
              <a:buChar char="•"/>
            </a:pPr>
            <a:r>
              <a:rPr lang="en-US" err="1"/>
              <a:t>Rekall</a:t>
            </a:r>
            <a:r>
              <a:rPr lang="en-US"/>
              <a:t>: Advanced memory analysis and forensics toolkit.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endParaRPr lang="en-US"/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endParaRPr lang="en-US"/>
          </a:p>
          <a:p>
            <a:pPr marL="171450" indent="-171450">
              <a:buFont typeface="Arial"/>
              <a:buChar char="•"/>
            </a:pPr>
            <a:r>
              <a:rPr lang="en-US"/>
              <a:t>dd: Create exact copies of disk drives for analysis.</a:t>
            </a:r>
            <a:endParaRPr lang="en-IL"/>
          </a:p>
          <a:p>
            <a:pPr marL="171450" indent="-171450">
              <a:buFont typeface="Arial"/>
              <a:buChar char="•"/>
            </a:pPr>
            <a:r>
              <a:rPr lang="en-US"/>
              <a:t>Autopsy: Open-source forensic suite for analyzing disk images.</a:t>
            </a:r>
            <a:endParaRPr lang="en-IL"/>
          </a:p>
          <a:p>
            <a:endParaRPr lang="en-IL"/>
          </a:p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FD851F-33BD-6201-1397-B2AA653D5A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3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717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0A68AC-C875-3287-DA41-9AAADD16BD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37E3681-62E2-77CB-D5DD-0C4AAD30A8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6822A6D-B568-4888-66EF-9BF7415D7A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150000"/>
              </a:lnSpc>
              <a:buFont typeface="Arial,Sans-Serif"/>
              <a:buChar char="•"/>
            </a:pPr>
            <a:r>
              <a:rPr lang="en-US"/>
              <a:t>Some forensics challenges present packet capture (.</a:t>
            </a:r>
            <a:r>
              <a:rPr lang="en-US" err="1"/>
              <a:t>pcap</a:t>
            </a:r>
            <a:r>
              <a:rPr lang="en-US"/>
              <a:t>) files</a:t>
            </a:r>
          </a:p>
          <a:p>
            <a:pPr lvl="1" indent="-285750">
              <a:lnSpc>
                <a:spcPct val="150000"/>
              </a:lnSpc>
              <a:buFont typeface="Arial,Sans-Serif"/>
              <a:buChar char="•"/>
            </a:pPr>
            <a:r>
              <a:rPr lang="en-US"/>
              <a:t>Can be analyzed in Wireshark</a:t>
            </a:r>
          </a:p>
          <a:p>
            <a:pPr lvl="2" indent="-285750">
              <a:lnSpc>
                <a:spcPct val="150000"/>
              </a:lnSpc>
              <a:buFont typeface="Wingdings"/>
              <a:buChar char="§"/>
            </a:pPr>
            <a:r>
              <a:rPr lang="en-US"/>
              <a:t>Wireshark: Capture and analyze network packets for suspicious activity.</a:t>
            </a:r>
          </a:p>
          <a:p>
            <a:pPr lvl="2" indent="-285750">
              <a:lnSpc>
                <a:spcPct val="150000"/>
              </a:lnSpc>
              <a:buFont typeface="Wingdings"/>
              <a:buChar char="§"/>
            </a:pPr>
            <a:r>
              <a:rPr lang="en-US"/>
              <a:t>Each row represents a single packet sent/received</a:t>
            </a:r>
          </a:p>
          <a:p>
            <a:pPr lvl="2" indent="-285750">
              <a:lnSpc>
                <a:spcPct val="150000"/>
              </a:lnSpc>
              <a:buFont typeface="Wingdings"/>
              <a:buChar char="§"/>
            </a:pPr>
            <a:endParaRPr lang="en-US"/>
          </a:p>
          <a:p>
            <a:pPr>
              <a:buFont typeface="Arial"/>
              <a:buChar char="•"/>
            </a:pPr>
            <a:r>
              <a:rPr lang="en-US" err="1"/>
              <a:t>steghide</a:t>
            </a:r>
            <a:r>
              <a:rPr lang="en-US"/>
              <a:t>: Tool to embed and extract data in image and audio files.</a:t>
            </a:r>
          </a:p>
          <a:p>
            <a:pPr>
              <a:buFont typeface="Arial"/>
              <a:buChar char="•"/>
            </a:pPr>
            <a:r>
              <a:rPr lang="en-US" err="1"/>
              <a:t>zsteg</a:t>
            </a:r>
            <a:r>
              <a:rPr lang="en-US"/>
              <a:t>: Analyze PNG and BMP files for hidden information.</a:t>
            </a:r>
          </a:p>
          <a:p>
            <a:pPr marL="285750" indent="-285750">
              <a:lnSpc>
                <a:spcPct val="150000"/>
              </a:lnSpc>
              <a:buFont typeface="Arial,Sans-Serif"/>
              <a:buChar char="•"/>
            </a:pPr>
            <a:endParaRPr lang="en-US"/>
          </a:p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FD851F-33BD-6201-1397-B2AA653D5A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4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30244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0A68AC-C875-3287-DA41-9AAADD16BD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37E3681-62E2-77CB-D5DD-0C4AAD30A8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6822A6D-B568-4888-66EF-9BF7415D7A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FD851F-33BD-6201-1397-B2AA653D5A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5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898111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0A68AC-C875-3287-DA41-9AAADD16BD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37E3681-62E2-77CB-D5DD-0C4AAD30A8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6822A6D-B568-4888-66EF-9BF7415D7A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FD851F-33BD-6201-1397-B2AA653D5A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6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036551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2623AB-9EDD-63C3-9D9B-E1047043B0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265FF4D-6ADC-305B-3AB7-3B5AF57115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30231BD-498B-3DE7-64D5-E32C893A37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18C9C4-74EA-9612-AB2B-D7CDDAFE98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7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873206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2623AB-9EDD-63C3-9D9B-E1047043B0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265FF4D-6ADC-305B-3AB7-3B5AF57115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30231BD-498B-3DE7-64D5-E32C893A37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18C9C4-74EA-9612-AB2B-D7CDDAFE98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8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94049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9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992751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66426-0359-36F3-315C-7EBF03E1C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13C9334-A433-7240-3404-D2392AFA65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71AC744-4DCC-A961-A211-35F3A5D8D1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46D0B2-F994-4277-2DA5-9F62A87EE8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10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935775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38C17-4C1D-AB52-2BC1-4A36E3E77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CBE161-66F4-EEBB-1C20-2810AC98E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F7320-0961-B671-0172-255B969C8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כ"ג/כסלו/תשפ"ה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D9749-D852-808D-A2ED-01C4E8678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2CA37-4F64-25C6-611D-93917A888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9896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B138C-9F53-F761-E645-09C907731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53A793-A4DF-0DF5-D75A-720F5B976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E81B6-F970-5EBC-A55A-80ED0F84D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כ"ג/כסלו/תשפ"ה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0AF6E-6C99-1EF4-165F-00F149F64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4CDDA-E552-0DA4-A09B-EF8342726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53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E7AB57-8468-05CA-69A6-62C520D18E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8AB0BD-AAE6-7521-05AA-72A9DBCB9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CBAC6-A3A8-F25B-DD5A-A6A61EE76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כ"ג/כסלו/תשפ"ה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ED123-21D5-A2D0-8341-CFBED817A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185DD-FA79-EEB7-B1DD-831DD1886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8904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99954-D1D6-7718-7177-77D5EF872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EB9CF-05F0-C3F6-C3C3-B478CB1E8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D71DF-1C76-5E8D-1599-174C3565E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כ"ג/כסלו/תשפ"ה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FA699-72FE-7FA0-3E7E-B8A7097B4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EA286-B4BE-4910-1695-C9B062F31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535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7A465-3D41-737B-801B-25D307EF3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24413-B577-8217-EDFB-F08A30607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2EB7C-0A38-A1C2-A754-1339FD944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כ"ג/כסלו/תשפ"ה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C630F-B5FD-83FE-9F22-C3423BFAC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F5E3A-5808-0DAB-DEBD-F098257F5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8449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91F58-9E6F-E4B2-D62B-74AC4037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121D3-C8BF-55E8-D893-934E4C2339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6155B7-D65F-A037-8B1D-BB87EB0D1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F8F540-B7F0-7424-5374-573D85644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כ"ג/כסלו/תשפ"ה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7B9072-DAF8-8D3F-FEAF-93DC71D85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0F17B-29DE-294B-C83E-0B0CB9982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5319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8EDC6-D8A4-5E7E-B20A-5A23C3E05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ECB81-E242-59CE-7D88-4078F673B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4BF1C4-E841-EC9E-D268-0EC41B1BB3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F112D5-F6DB-2D2A-3C7E-57906FBC28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BFDB25-5EB2-3DA5-4671-CE3D378C34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11F9C9-F52A-0F7E-18E0-4870D2932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כ"ג/כסלו/תשפ"ה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AD516A-F2C0-96C9-39BA-A7ABE8420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C2ACF0-1CE1-A472-7715-E17FC9A0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0509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8AABF-27F4-DA14-A883-57345BB27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26D79A-EEF7-1A80-F984-41DCBFD8C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כ"ג/כסלו/תשפ"ה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C9E968-365E-CB09-DE6A-7932202E7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B253EF-AB0B-3D99-9A30-72B226A5F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753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466142-403B-DF44-6DF5-63026712E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כ"ג/כסלו/תשפ"ה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B12357-4A8D-1BB2-2A5F-1C61AC171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9F8D3D-1B76-298E-967E-68B94C9A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145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6674D-2BDC-ABE0-A470-62C83053C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90266-96CF-506D-A1B7-B83DD2539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0FD8B1-AFBE-FCE3-8C5B-C29A0197A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995871-ED41-128A-B770-C941D30C0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כ"ג/כסלו/תשפ"ה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3EFA0B-CEF5-A06D-5724-9E8E1A1E1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557E69-1C2A-EBCC-2B77-FE5BE951C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5972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64760-FE33-CBC7-D73A-F97E90481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A1AB64-EA9D-F6E6-2EF9-FB31DB47A6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CD9FD7-3E2C-E04E-D270-39FA198E74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19C36E-77C6-0BE8-8B44-8211711F2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כ"ג/כסלו/תשפ"ה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86AA26-5813-2B22-1309-CF5F4F946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4F6E25-99E6-8C7F-1543-70BFCF778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5707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FF2E2C-2F89-F10E-EE55-2C63BA348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229FF-8751-BBF7-87BE-C3B5B79DF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E1E1A-35B5-EF73-02C6-D488444D5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109FA5-8937-4EFE-A1A6-BD6EB76E3D9A}" type="datetimeFigureOut">
              <a:rPr lang="he-IL" smtClean="0"/>
              <a:t>כ"ג/כסלו/תשפ"ה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CF559-E2FD-028F-3A09-70AD4C235C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45527-E930-BD04-0C14-0B6D1348D6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280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B5E059-5994-DBF7-AC04-B767191E9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59"/>
            <a:ext cx="12192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4C4AF9-6CBF-8504-F8FE-8E825ADAD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0096" y="2004365"/>
            <a:ext cx="1998805" cy="302849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B720B3A-4214-C253-DC62-43F69EE562D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19301" y="524291"/>
            <a:ext cx="10585095" cy="52090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76D70DD-DDA5-8E1C-DC90-BA7243AD243D}"/>
              </a:ext>
            </a:extLst>
          </p:cNvPr>
          <p:cNvCxnSpPr>
            <a:cxnSpLocks/>
          </p:cNvCxnSpPr>
          <p:nvPr/>
        </p:nvCxnSpPr>
        <p:spPr>
          <a:xfrm>
            <a:off x="1851500" y="5190890"/>
            <a:ext cx="639003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9394D29-BC34-199F-B7B9-48169D245347}"/>
              </a:ext>
            </a:extLst>
          </p:cNvPr>
          <p:cNvSpPr txBox="1"/>
          <p:nvPr/>
        </p:nvSpPr>
        <p:spPr>
          <a:xfrm>
            <a:off x="2072666" y="5371443"/>
            <a:ext cx="6261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December 2024</a:t>
            </a:r>
            <a:endParaRPr lang="he-IL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D4E373E-2B45-DD01-4EC1-69D14129ED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52426" y="6698054"/>
            <a:ext cx="12296852" cy="16651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E82530B-2F42-6F0E-243B-7A2F08DDA1C0}"/>
              </a:ext>
            </a:extLst>
          </p:cNvPr>
          <p:cNvSpPr txBox="1"/>
          <p:nvPr/>
        </p:nvSpPr>
        <p:spPr>
          <a:xfrm>
            <a:off x="1189703" y="3340650"/>
            <a:ext cx="692360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6000"/>
              </a:lnSpc>
            </a:pPr>
            <a:r>
              <a:rPr lang="en-US" sz="4800" b="1">
                <a:solidFill>
                  <a:srgbClr val="E1FD21"/>
                </a:solidFill>
                <a:effectLst/>
                <a:latin typeface="Miriam Libre" pitchFamily="2" charset="-79"/>
                <a:ea typeface="3270 CONDENSED" panose="02000509000000000000" pitchFamily="49" charset="0"/>
                <a:cs typeface="Miriam Libre" pitchFamily="2" charset="-79"/>
              </a:rPr>
              <a:t>Session #6</a:t>
            </a:r>
          </a:p>
          <a:p>
            <a:pPr algn="l">
              <a:lnSpc>
                <a:spcPts val="6000"/>
              </a:lnSpc>
            </a:pPr>
            <a:r>
              <a:rPr lang="en-US" sz="4800" b="1">
                <a:solidFill>
                  <a:schemeClr val="bg1"/>
                </a:solidFill>
                <a:effectLst/>
                <a:latin typeface="Miriam Libre" pitchFamily="2" charset="-79"/>
                <a:ea typeface="3270 CONDENSED" panose="02000509000000000000" pitchFamily="49" charset="0"/>
                <a:cs typeface="Miriam Libre" pitchFamily="2" charset="-79"/>
              </a:rPr>
              <a:t>Forensics</a:t>
            </a:r>
            <a:endParaRPr lang="he-IL" sz="4800" b="1">
              <a:solidFill>
                <a:schemeClr val="bg1"/>
              </a:solidFill>
              <a:effectLst/>
              <a:latin typeface="Miriam Libre" pitchFamily="2" charset="-79"/>
              <a:ea typeface="3270 CONDENSED" panose="02000509000000000000" pitchFamily="49" charset="0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79666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463C03-CB45-A751-B784-18277809D1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EFC54FC-BAC5-17B0-52E7-9ED946AD13D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56C07C9-EA11-9FDC-2434-F2E97D9D64EA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FA26803-5B85-DFD7-5C72-7CF3BC117723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EE938FC-F42E-F3D5-C33D-58D5BC6BB7D7}"/>
              </a:ext>
            </a:extLst>
          </p:cNvPr>
          <p:cNvSpPr txBox="1"/>
          <p:nvPr/>
        </p:nvSpPr>
        <p:spPr>
          <a:xfrm>
            <a:off x="707135" y="1432533"/>
            <a:ext cx="1077772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Devices communicates in </a:t>
            </a:r>
            <a:r>
              <a:rPr lang="en-US" sz="2400" b="1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packets</a:t>
            </a:r>
            <a:endParaRPr lang="en-US" sz="240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Packets are written according to </a:t>
            </a:r>
            <a:r>
              <a:rPr lang="en-US" sz="2400" b="1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protocols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This packet is in </a:t>
            </a:r>
            <a:r>
              <a:rPr lang="en-US" sz="2400" b="1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HTTP protocol</a:t>
            </a:r>
            <a:r>
              <a:rPr lang="en-US" sz="240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(over </a:t>
            </a:r>
            <a:r>
              <a:rPr lang="en-US" sz="2400" b="1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TCP, </a:t>
            </a:r>
            <a:r>
              <a:rPr lang="en-US" sz="2400" b="1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IP</a:t>
            </a:r>
            <a:r>
              <a:rPr lang="en-US" sz="240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, </a:t>
            </a:r>
            <a:r>
              <a:rPr lang="en-US" sz="2400" b="1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Ethernet</a:t>
            </a:r>
            <a:r>
              <a:rPr lang="en-US" sz="240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)</a:t>
            </a:r>
            <a:endParaRPr lang="en-US" sz="240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CC1CCDC-F9F5-8DBB-8B45-C71A4B0BD99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9769EBA-AFE7-E059-0D44-4493F88BFD79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Computer Networks 101</a:t>
            </a:r>
            <a:endParaRPr lang="he-IL" sz="3300" b="1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B04DCC4-E7AD-8070-D709-9D5BF53EE991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03</a:t>
            </a:r>
            <a:r>
              <a:rPr lang="en-US" sz="100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</a:t>
            </a:r>
            <a:r>
              <a:rPr lang="en-US" sz="100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Forensics &amp; Networks</a:t>
            </a:r>
            <a:endParaRPr lang="en-IL" sz="100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C96536C-CEBC-E0C3-308C-4ADFC6B00B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4090" y="3383779"/>
            <a:ext cx="11543819" cy="2833642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77319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2B08B3-0B60-B1C7-E506-672F05D1D5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D0D99DB-7121-2E1A-3958-95440713613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DAFB902-D298-3930-A967-8F71DB44D9AE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E6B1291-B183-4763-4F16-7E5C386EFAE3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96F104E-77B5-BAD8-628E-0A876D95C725}"/>
              </a:ext>
            </a:extLst>
          </p:cNvPr>
          <p:cNvSpPr txBox="1"/>
          <p:nvPr/>
        </p:nvSpPr>
        <p:spPr>
          <a:xfrm>
            <a:off x="707135" y="1432533"/>
            <a:ext cx="10777729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Provides the ability to transfer data between adjacent devices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Uses </a:t>
            </a:r>
            <a:r>
              <a:rPr lang="en-US" sz="2400" b="1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MAC addresses</a:t>
            </a:r>
            <a:endParaRPr lang="en-US" sz="240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Each device* has a fixed</a:t>
            </a:r>
            <a:r>
              <a:rPr lang="en-US" sz="240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, permanent, unique MAC address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Common layer 2 protocols: Ethernet, 802.11 (Wi-Fi)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883F2C-70FC-B349-38E3-60894AC3C11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A878AA3-A196-A416-6591-A8D80723E6E5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Computer Networks 101 – Layer 2</a:t>
            </a:r>
            <a:endParaRPr lang="he-IL" sz="3300" b="1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ADBDFD-CFA1-805A-104B-B95F00928C83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03</a:t>
            </a:r>
            <a:r>
              <a:rPr lang="en-US" sz="100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</a:t>
            </a:r>
            <a:r>
              <a:rPr lang="en-US" sz="100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Forensics &amp; Networks</a:t>
            </a:r>
            <a:endParaRPr lang="en-IL" sz="100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EDFE1B-BF49-2A2F-452B-5705D2927A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667" y="4364442"/>
            <a:ext cx="11314666" cy="1688756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1754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76A790-A67C-718D-470E-AF31D59A9E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7875753-71C4-3D1B-5C07-833767993AE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3531041-C084-0807-50D6-E0597F5723E0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FA546F7-0D4C-AF10-21D5-AD116D4BC657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76801EE-9A57-9B35-4287-F57E18A8A301}"/>
              </a:ext>
            </a:extLst>
          </p:cNvPr>
          <p:cNvSpPr txBox="1"/>
          <p:nvPr/>
        </p:nvSpPr>
        <p:spPr>
          <a:xfrm>
            <a:off x="707135" y="1432533"/>
            <a:ext cx="10777729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Provides the ability to transfer data between distant devices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Uses </a:t>
            </a:r>
            <a:r>
              <a:rPr lang="en-US" sz="2400" b="1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IP addresses</a:t>
            </a:r>
            <a:endParaRPr lang="en-US" sz="240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Each device* has a (potentially) non-unique, temporary IP address</a:t>
            </a:r>
            <a:endParaRPr lang="en-US" sz="240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Common layer 3 protocol: IP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A29907C-90F7-7EC1-CA9F-F9E59311470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50E8C16-35B3-2163-CA60-B28C6A613E4D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Computer Networks 101 – Layer 3</a:t>
            </a:r>
            <a:endParaRPr lang="he-IL" sz="3300" b="1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9192FC-847D-3DB7-F32F-155F483DC9D1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03</a:t>
            </a:r>
            <a:r>
              <a:rPr lang="en-US" sz="100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</a:t>
            </a:r>
            <a:r>
              <a:rPr lang="en-US" sz="100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Forensics &amp; Networks</a:t>
            </a:r>
            <a:endParaRPr lang="en-IL" sz="100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2354011-99EE-C1F1-3865-433F972C8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4622" y="3921908"/>
            <a:ext cx="9162754" cy="2388201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52756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170796-E95C-3B4F-931C-5EFC54B730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A31E070-9FF6-C116-7D96-0CBB8EF3BDE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FE86177-0C63-70DC-607F-9A6F7DBA5233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74A6573-D065-2891-F93A-974D81FC8BF5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9EB714F-C371-FDF4-CD03-5B63CB861518}"/>
              </a:ext>
            </a:extLst>
          </p:cNvPr>
          <p:cNvSpPr txBox="1"/>
          <p:nvPr/>
        </p:nvSpPr>
        <p:spPr>
          <a:xfrm>
            <a:off x="707135" y="1432533"/>
            <a:ext cx="1077772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Provides the ability to have multiple conversations between devices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Uses </a:t>
            </a:r>
            <a:r>
              <a:rPr lang="en-US" sz="2400" b="1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ports</a:t>
            </a:r>
            <a:endParaRPr lang="en-US" sz="240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Common layer 4 protocol: </a:t>
            </a:r>
            <a:r>
              <a:rPr lang="en-US" sz="240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TCP, UDP</a:t>
            </a:r>
            <a:endParaRPr lang="en-US" sz="240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36AAB05-C91A-657E-B2AC-D7473D25214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FC816E7-35E6-B41F-AF28-DD7E89DCF4BC}"/>
              </a:ext>
            </a:extLst>
          </p:cNvPr>
          <p:cNvSpPr txBox="1"/>
          <p:nvPr/>
        </p:nvSpPr>
        <p:spPr>
          <a:xfrm>
            <a:off x="707135" y="576675"/>
            <a:ext cx="83062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Computer Networks 101 – Layer 4</a:t>
            </a:r>
            <a:endParaRPr lang="he-IL" sz="3300" b="1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B8DB07-0140-542F-485C-A7654A37B670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03</a:t>
            </a:r>
            <a:r>
              <a:rPr lang="en-US" sz="100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</a:t>
            </a:r>
            <a:r>
              <a:rPr lang="en-US" sz="100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Forensics &amp; Networks</a:t>
            </a:r>
            <a:endParaRPr lang="en-IL" sz="100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F4ED7C8-356D-6841-E99B-86EC06110C2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126" b="12175"/>
          <a:stretch/>
        </p:blipFill>
        <p:spPr>
          <a:xfrm>
            <a:off x="993967" y="3334983"/>
            <a:ext cx="10204064" cy="3217606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91618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5D6D9A-644A-4528-E88E-ACBA80C2F2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F94622-050A-7C75-0436-F7BD05310DD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01D193D-F051-7C5C-D97C-CF4AD45B9BEA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7B74A46-BBCA-D3C0-674C-2B6F398038D0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859BC0C-9179-76EA-66D5-7AB3CF110395}"/>
              </a:ext>
            </a:extLst>
          </p:cNvPr>
          <p:cNvSpPr txBox="1"/>
          <p:nvPr/>
        </p:nvSpPr>
        <p:spPr>
          <a:xfrm>
            <a:off x="707135" y="1432533"/>
            <a:ext cx="1077772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The application itself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Common layer 5 protocols: HTTP, DNS, SSH, SMTP, FTP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A2F7A82-5C1A-88D1-CAC7-52D75AED94C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87D52A7-7B83-F7F9-D43F-3792363AB97D}"/>
              </a:ext>
            </a:extLst>
          </p:cNvPr>
          <p:cNvSpPr txBox="1"/>
          <p:nvPr/>
        </p:nvSpPr>
        <p:spPr>
          <a:xfrm>
            <a:off x="707135" y="576675"/>
            <a:ext cx="83062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Computer Networks 101 – Layer 5</a:t>
            </a:r>
            <a:endParaRPr lang="he-IL" sz="3300" b="1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E076F5-E4FB-D3C2-8811-E4E61CB6530C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03</a:t>
            </a:r>
            <a:r>
              <a:rPr lang="en-US" sz="100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</a:t>
            </a:r>
            <a:r>
              <a:rPr lang="en-US" sz="100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Forensics &amp; Networks</a:t>
            </a:r>
            <a:endParaRPr lang="en-IL" sz="100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D24041-856F-7C73-0B98-6A97249A75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019" y="4065565"/>
            <a:ext cx="11399960" cy="1782043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27412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D98A41-19F4-989E-E92B-2C89119E3A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7B0793F-1136-65EB-A50C-47C5A0C711B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ED5ADD9-0F22-ABA5-3ADF-FF0B2A25D0A1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A4E3D5-D71E-DAF4-B458-D0417CCB707F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FB95528-5203-D64E-8830-627E2151DE40}"/>
              </a:ext>
            </a:extLst>
          </p:cNvPr>
          <p:cNvSpPr txBox="1"/>
          <p:nvPr/>
        </p:nvSpPr>
        <p:spPr>
          <a:xfrm>
            <a:off x="707135" y="1432533"/>
            <a:ext cx="10777729" cy="33701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The art of extracting, analyzing, and interpreting digital evidence from various sources like files, disk images, and memory dumps</a:t>
            </a:r>
            <a:endParaRPr lang="en-US">
              <a:solidFill>
                <a:schemeClr val="bg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Importance:</a:t>
            </a:r>
            <a:endParaRPr lang="en-US" sz="240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Understand what happened.</a:t>
            </a:r>
            <a:endParaRPr lang="en-US">
              <a:solidFill>
                <a:schemeClr val="bg1"/>
              </a:solidFill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Trace back activities and evidence.</a:t>
            </a:r>
            <a:endParaRPr lang="en-US">
              <a:solidFill>
                <a:schemeClr val="bg1"/>
              </a:solidFill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Solve CTF challenges and real-world cases.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9132C2E-648F-4969-4236-F5579C99891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B872027-F003-0842-BC53-FC2C7C3AD774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300" b="1">
                <a:solidFill>
                  <a:srgbClr val="E2FE21"/>
                </a:solidFill>
                <a:latin typeface="Miriam Libre"/>
                <a:cs typeface="Miriam Libre"/>
              </a:rPr>
              <a:t>What is Forensics?</a:t>
            </a:r>
            <a:endParaRPr lang="he-IL" sz="3300" b="1">
              <a:solidFill>
                <a:srgbClr val="E2FE21"/>
              </a:solidFill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B1E213-8714-2423-4784-4ABADE54945C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defTabSz="914400" eaLnBrk="1" latinLnBrk="0" hangingPunct="1"/>
            <a:r>
              <a:rPr lang="en-US" sz="1000">
                <a:solidFill>
                  <a:srgbClr val="E2FE21"/>
                </a:solidFill>
                <a:latin typeface="Miriam Libre"/>
                <a:cs typeface="Miriam Libre"/>
              </a:rPr>
              <a:t>06</a:t>
            </a:r>
            <a:r>
              <a:rPr lang="en-US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       </a:t>
            </a:r>
            <a:r>
              <a:rPr lang="en-US" sz="1000">
                <a:solidFill>
                  <a:schemeClr val="bg1"/>
                </a:solidFill>
                <a:latin typeface="Miriam Libre"/>
                <a:cs typeface="Miriam Libre"/>
              </a:rPr>
              <a:t>Forensics &amp; Networks</a:t>
            </a:r>
            <a:endParaRPr lang="en-IL" sz="1000">
              <a:solidFill>
                <a:schemeClr val="bg1"/>
              </a:solidFill>
              <a:latin typeface="Miriam Libre"/>
              <a:cs typeface="Miriam Libre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B36515-C342-1730-B47E-AAAC672B840F}"/>
              </a:ext>
            </a:extLst>
          </p:cNvPr>
          <p:cNvSpPr txBox="1"/>
          <p:nvPr/>
        </p:nvSpPr>
        <p:spPr>
          <a:xfrm>
            <a:off x="6086245" y="3247387"/>
            <a:ext cx="591829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16000"/>
              <a:t>🕵️</a:t>
            </a:r>
          </a:p>
        </p:txBody>
      </p:sp>
    </p:spTree>
    <p:extLst>
      <p:ext uri="{BB962C8B-B14F-4D97-AF65-F5344CB8AC3E}">
        <p14:creationId xmlns:p14="http://schemas.microsoft.com/office/powerpoint/2010/main" val="1899191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D98A41-19F4-989E-E92B-2C89119E3A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7B0793F-1136-65EB-A50C-47C5A0C711B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ED5ADD9-0F22-ABA5-3ADF-FF0B2A25D0A1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A4E3D5-D71E-DAF4-B458-D0417CCB707F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FB95528-5203-D64E-8830-627E2151DE40}"/>
              </a:ext>
            </a:extLst>
          </p:cNvPr>
          <p:cNvSpPr txBox="1"/>
          <p:nvPr/>
        </p:nvSpPr>
        <p:spPr>
          <a:xfrm>
            <a:off x="697610" y="1175358"/>
            <a:ext cx="10777729" cy="54032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File Analysis</a:t>
            </a:r>
            <a:endParaRPr lang="en-US">
              <a:solidFill>
                <a:schemeClr val="bg1"/>
              </a:solidFill>
              <a:latin typeface="Aptos"/>
              <a:ea typeface="+mn-lt"/>
              <a:cs typeface="Miriam Libre"/>
            </a:endParaRP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</a:pPr>
            <a:r>
              <a:rPr lang="en-US" sz="20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Examine metadata and content of files for clues.</a:t>
            </a: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</a:pPr>
            <a:r>
              <a:rPr lang="en-US" sz="20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Tools: file, strings, </a:t>
            </a:r>
            <a:r>
              <a:rPr lang="en-US" sz="2000" err="1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binwalk</a:t>
            </a:r>
            <a:r>
              <a:rPr lang="en-US" sz="20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, </a:t>
            </a:r>
            <a:r>
              <a:rPr lang="en-US" sz="2000" err="1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exiftool</a:t>
            </a:r>
            <a:endParaRPr lang="en-US" sz="2000">
              <a:solidFill>
                <a:schemeClr val="bg1"/>
              </a:solidFill>
              <a:latin typeface="Miriam Libre"/>
              <a:ea typeface="+mn-lt"/>
              <a:cs typeface="Miriam Libre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Memory Forensics</a:t>
            </a: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</a:pPr>
            <a:r>
              <a:rPr lang="en-US" sz="20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Analyze memory dumps for sensitive data.</a:t>
            </a: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</a:pPr>
            <a:r>
              <a:rPr lang="en-US" sz="20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Tools: volatility, </a:t>
            </a:r>
            <a:r>
              <a:rPr lang="en-US" sz="2000" err="1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Rekall</a:t>
            </a:r>
            <a:endParaRPr lang="en-US" sz="2000">
              <a:solidFill>
                <a:schemeClr val="bg1"/>
              </a:solidFill>
              <a:latin typeface="Miriam Libre"/>
              <a:ea typeface="+mn-lt"/>
              <a:cs typeface="Miriam Libre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Disk Forensics</a:t>
            </a:r>
            <a:endParaRPr lang="en-US">
              <a:solidFill>
                <a:schemeClr val="bg1"/>
              </a:solidFill>
              <a:latin typeface="Aptos"/>
              <a:ea typeface="+mn-lt"/>
              <a:cs typeface="Miriam Libre"/>
            </a:endParaRP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</a:pPr>
            <a:r>
              <a:rPr lang="en-US" sz="20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Study disk images to recover deleted files and analyze partitions.</a:t>
            </a: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</a:pPr>
            <a:r>
              <a:rPr lang="en-US" sz="20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Tools: dd, Autopsy</a:t>
            </a:r>
            <a:endParaRPr lang="en-US">
              <a:solidFill>
                <a:schemeClr val="bg1"/>
              </a:solidFill>
            </a:endParaRPr>
          </a:p>
          <a:p>
            <a:pPr lvl="1">
              <a:lnSpc>
                <a:spcPct val="150000"/>
              </a:lnSpc>
            </a:pPr>
            <a:endParaRPr lang="en-US" sz="2000">
              <a:solidFill>
                <a:schemeClr val="bg1"/>
              </a:solidFill>
              <a:latin typeface="Miriam Libre"/>
              <a:ea typeface="+mn-lt"/>
              <a:cs typeface="Miriam Libre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en-US" sz="2000">
              <a:solidFill>
                <a:schemeClr val="bg1"/>
              </a:solidFill>
              <a:latin typeface="Aptos"/>
              <a:ea typeface="+mn-lt"/>
              <a:cs typeface="Miriam Libre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9132C2E-648F-4969-4236-F5579C99891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B872027-F003-0842-BC53-FC2C7C3AD774}"/>
              </a:ext>
            </a:extLst>
          </p:cNvPr>
          <p:cNvSpPr txBox="1"/>
          <p:nvPr/>
        </p:nvSpPr>
        <p:spPr>
          <a:xfrm>
            <a:off x="697610" y="576675"/>
            <a:ext cx="9946249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300" b="1">
                <a:solidFill>
                  <a:srgbClr val="E2FE21"/>
                </a:solidFill>
                <a:latin typeface="Miriam Libre"/>
                <a:cs typeface="Miriam Libre"/>
              </a:rPr>
              <a:t>Common Forensics Techniques and Tools</a:t>
            </a:r>
            <a:endParaRPr lang="he-IL" sz="3300" b="1">
              <a:solidFill>
                <a:srgbClr val="E2FE21"/>
              </a:solidFill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B1E213-8714-2423-4784-4ABADE54945C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defTabSz="914400" eaLnBrk="1" latinLnBrk="0" hangingPunct="1"/>
            <a:r>
              <a:rPr lang="en-US" sz="1000">
                <a:solidFill>
                  <a:srgbClr val="E2FE21"/>
                </a:solidFill>
                <a:latin typeface="Miriam Libre"/>
                <a:cs typeface="Miriam Libre"/>
              </a:rPr>
              <a:t>06</a:t>
            </a:r>
            <a:r>
              <a:rPr lang="en-US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       </a:t>
            </a:r>
            <a:r>
              <a:rPr lang="en-US" sz="1000">
                <a:solidFill>
                  <a:schemeClr val="bg1"/>
                </a:solidFill>
                <a:latin typeface="Miriam Libre"/>
                <a:cs typeface="Miriam Libre"/>
              </a:rPr>
              <a:t>Forensics &amp; Networks</a:t>
            </a:r>
            <a:endParaRPr lang="en-IL" sz="1000">
              <a:solidFill>
                <a:schemeClr val="bg1"/>
              </a:solidFill>
              <a:latin typeface="Miriam Libre"/>
              <a:cs typeface="Miriam Libre"/>
            </a:endParaRPr>
          </a:p>
        </p:txBody>
      </p:sp>
    </p:spTree>
    <p:extLst>
      <p:ext uri="{BB962C8B-B14F-4D97-AF65-F5344CB8AC3E}">
        <p14:creationId xmlns:p14="http://schemas.microsoft.com/office/powerpoint/2010/main" val="1242272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D98A41-19F4-989E-E92B-2C89119E3A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7B0793F-1136-65EB-A50C-47C5A0C711B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41753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ED5ADD9-0F22-ABA5-3ADF-FF0B2A25D0A1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A4E3D5-D71E-DAF4-B458-D0417CCB707F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FB95528-5203-D64E-8830-627E2151DE40}"/>
              </a:ext>
            </a:extLst>
          </p:cNvPr>
          <p:cNvSpPr txBox="1"/>
          <p:nvPr/>
        </p:nvSpPr>
        <p:spPr>
          <a:xfrm>
            <a:off x="697610" y="1175358"/>
            <a:ext cx="10777729" cy="30085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Network Forensics</a:t>
            </a:r>
            <a:endParaRPr lang="en-US">
              <a:solidFill>
                <a:schemeClr val="bg1"/>
              </a:solidFill>
              <a:latin typeface="Aptos"/>
              <a:ea typeface="+mn-lt"/>
              <a:cs typeface="Miriam Libre"/>
            </a:endParaRP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</a:pPr>
            <a:r>
              <a:rPr lang="en-US" sz="20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Trace and analyze packet captures (PCAP files)</a:t>
            </a:r>
            <a:endParaRPr lang="en-US" sz="2000">
              <a:solidFill>
                <a:schemeClr val="bg1"/>
              </a:solidFill>
              <a:latin typeface="Aptos"/>
              <a:ea typeface="+mn-lt"/>
              <a:cs typeface="Miriam Libre"/>
            </a:endParaRP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</a:pPr>
            <a:r>
              <a:rPr lang="en-US" sz="20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Tools: Wireshark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Steganography</a:t>
            </a:r>
            <a:endParaRPr lang="en-US">
              <a:solidFill>
                <a:schemeClr val="bg1"/>
              </a:solidFill>
              <a:latin typeface="Aptos"/>
              <a:ea typeface="+mn-lt"/>
              <a:cs typeface="Miriam Libre"/>
            </a:endParaRP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</a:pPr>
            <a:r>
              <a:rPr lang="en-US" sz="20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Discover hidden data within files or images.</a:t>
            </a:r>
            <a:endParaRPr lang="en-US" sz="2000">
              <a:solidFill>
                <a:schemeClr val="bg1"/>
              </a:solidFill>
              <a:latin typeface="Miriam Libre"/>
              <a:cs typeface="Miriam Libre"/>
            </a:endParaRP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</a:pPr>
            <a:r>
              <a:rPr lang="en-US" sz="2000">
                <a:solidFill>
                  <a:schemeClr val="bg1"/>
                </a:solidFill>
                <a:latin typeface="Miriam Libre"/>
                <a:cs typeface="Miriam Libre"/>
              </a:rPr>
              <a:t>Tools: </a:t>
            </a:r>
            <a:r>
              <a:rPr lang="en-US" sz="2000" err="1">
                <a:solidFill>
                  <a:schemeClr val="bg1"/>
                </a:solidFill>
                <a:latin typeface="Miriam Libre"/>
                <a:cs typeface="Miriam Libre"/>
              </a:rPr>
              <a:t>steghide</a:t>
            </a:r>
            <a:r>
              <a:rPr lang="en-US" sz="2000">
                <a:solidFill>
                  <a:schemeClr val="bg1"/>
                </a:solidFill>
                <a:latin typeface="Miriam Libre"/>
                <a:cs typeface="Miriam Libre"/>
              </a:rPr>
              <a:t>, </a:t>
            </a:r>
            <a:r>
              <a:rPr lang="en-US" sz="2000" err="1">
                <a:solidFill>
                  <a:schemeClr val="bg1"/>
                </a:solidFill>
                <a:latin typeface="Miriam Libre"/>
                <a:cs typeface="Miriam Libre"/>
              </a:rPr>
              <a:t>zsteg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9132C2E-648F-4969-4236-F5579C99891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B872027-F003-0842-BC53-FC2C7C3AD774}"/>
              </a:ext>
            </a:extLst>
          </p:cNvPr>
          <p:cNvSpPr txBox="1"/>
          <p:nvPr/>
        </p:nvSpPr>
        <p:spPr>
          <a:xfrm>
            <a:off x="697610" y="576675"/>
            <a:ext cx="9450949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300" b="1">
                <a:solidFill>
                  <a:srgbClr val="E2FE21"/>
                </a:solidFill>
                <a:latin typeface="Miriam Libre"/>
                <a:cs typeface="Miriam Libre"/>
              </a:rPr>
              <a:t>Common Forensics Techniques and Tools</a:t>
            </a:r>
            <a:endParaRPr lang="en-US" sz="3300">
              <a:solidFill>
                <a:srgbClr val="000000"/>
              </a:solidFill>
              <a:latin typeface="Miriam Libre"/>
              <a:cs typeface="Miriam Libr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B1E213-8714-2423-4784-4ABADE54945C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defTabSz="914400" eaLnBrk="1" latinLnBrk="0" hangingPunct="1"/>
            <a:r>
              <a:rPr lang="en-US" sz="1000">
                <a:solidFill>
                  <a:srgbClr val="E2FE21"/>
                </a:solidFill>
                <a:latin typeface="Miriam Libre"/>
                <a:cs typeface="Miriam Libre"/>
              </a:rPr>
              <a:t>06</a:t>
            </a:r>
            <a:r>
              <a:rPr lang="en-US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       </a:t>
            </a:r>
            <a:r>
              <a:rPr lang="en-US" sz="1000">
                <a:solidFill>
                  <a:schemeClr val="bg1"/>
                </a:solidFill>
                <a:latin typeface="Miriam Libre"/>
                <a:cs typeface="Miriam Libre"/>
              </a:rPr>
              <a:t>Forensics &amp; Networks</a:t>
            </a:r>
            <a:endParaRPr lang="en-IL" sz="1000">
              <a:solidFill>
                <a:schemeClr val="bg1"/>
              </a:solidFill>
              <a:latin typeface="Miriam Libre"/>
              <a:cs typeface="Miriam Libre"/>
            </a:endParaRPr>
          </a:p>
        </p:txBody>
      </p:sp>
    </p:spTree>
    <p:extLst>
      <p:ext uri="{BB962C8B-B14F-4D97-AF65-F5344CB8AC3E}">
        <p14:creationId xmlns:p14="http://schemas.microsoft.com/office/powerpoint/2010/main" val="3458024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D98A41-19F4-989E-E92B-2C89119E3A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7B0793F-1136-65EB-A50C-47C5A0C711B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ED5ADD9-0F22-ABA5-3ADF-FF0B2A25D0A1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A4E3D5-D71E-DAF4-B458-D0417CCB707F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FB95528-5203-D64E-8830-627E2151DE40}"/>
              </a:ext>
            </a:extLst>
          </p:cNvPr>
          <p:cNvSpPr txBox="1"/>
          <p:nvPr/>
        </p:nvSpPr>
        <p:spPr>
          <a:xfrm>
            <a:off x="697610" y="1175358"/>
            <a:ext cx="10777729" cy="50321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Identify Evidence:</a:t>
            </a:r>
            <a:endParaRPr lang="en-US">
              <a:solidFill>
                <a:schemeClr val="bg1"/>
              </a:solidFill>
              <a:latin typeface="Aptos" panose="02110004020202020204"/>
              <a:ea typeface="+mn-lt"/>
              <a:cs typeface="Miriam Libre"/>
            </a:endParaRPr>
          </a:p>
          <a:p>
            <a:pPr marL="914400" lvl="1" indent="-457200">
              <a:lnSpc>
                <a:spcPct val="150000"/>
              </a:lnSpc>
              <a:buFont typeface="Courier New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Recognize and collect relevant files.</a:t>
            </a:r>
            <a:endParaRPr lang="en-US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Extract Data:</a:t>
            </a:r>
            <a:endParaRPr lang="en-US" sz="2400">
              <a:solidFill>
                <a:schemeClr val="bg1"/>
              </a:solidFill>
              <a:latin typeface="Aptos" panose="02110004020202020204"/>
              <a:ea typeface="+mn-lt"/>
              <a:cs typeface="Miriam Libre"/>
            </a:endParaRP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Use appropriate tools to extract hidden or encoded data.</a:t>
            </a:r>
            <a:endParaRPr lang="en-US" sz="240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Analyze Evidence:</a:t>
            </a:r>
            <a:endParaRPr lang="en-US">
              <a:solidFill>
                <a:schemeClr val="bg1"/>
              </a:solidFill>
              <a:latin typeface="Aptos" panose="02110004020202020204"/>
              <a:ea typeface="+mn-lt"/>
              <a:cs typeface="Miriam Libre"/>
            </a:endParaRP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Look for patterns, strings, and metadata.</a:t>
            </a:r>
            <a:endParaRPr lang="en-US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Solve Challenges:</a:t>
            </a:r>
            <a:endParaRPr lang="en-US">
              <a:solidFill>
                <a:schemeClr val="bg1"/>
              </a:solidFill>
            </a:endParaRP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Use findings to answer questions or progress in CTFs.</a:t>
            </a:r>
            <a:endParaRPr lang="en-US"/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US" sz="2400">
              <a:solidFill>
                <a:schemeClr val="bg1"/>
              </a:solidFill>
              <a:latin typeface="Miriam Libre"/>
              <a:cs typeface="Miriam Libre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9132C2E-648F-4969-4236-F5579C99891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B872027-F003-0842-BC53-FC2C7C3AD774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300" b="1">
                <a:solidFill>
                  <a:srgbClr val="E2FE21"/>
                </a:solidFill>
                <a:latin typeface="Miriam Libre"/>
                <a:cs typeface="Miriam Libre"/>
              </a:rPr>
              <a:t>Forensics Workflow</a:t>
            </a:r>
            <a:endParaRPr lang="he-IL" sz="3300" b="1">
              <a:solidFill>
                <a:srgbClr val="E2FE21"/>
              </a:solidFill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B1E213-8714-2423-4784-4ABADE54945C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defTabSz="914400" eaLnBrk="1" latinLnBrk="0" hangingPunct="1"/>
            <a:r>
              <a:rPr lang="en-US" sz="1000">
                <a:solidFill>
                  <a:srgbClr val="E2FE21"/>
                </a:solidFill>
                <a:latin typeface="Miriam Libre"/>
                <a:cs typeface="Miriam Libre"/>
              </a:rPr>
              <a:t>06</a:t>
            </a:r>
            <a:r>
              <a:rPr lang="en-US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       </a:t>
            </a:r>
            <a:r>
              <a:rPr lang="en-US" sz="1000">
                <a:solidFill>
                  <a:schemeClr val="bg1"/>
                </a:solidFill>
                <a:latin typeface="Miriam Libre"/>
                <a:cs typeface="Miriam Libre"/>
              </a:rPr>
              <a:t>Forensics &amp; Networks</a:t>
            </a:r>
            <a:endParaRPr lang="en-IL" sz="1000">
              <a:solidFill>
                <a:schemeClr val="bg1"/>
              </a:solidFill>
              <a:latin typeface="Miriam Libre"/>
              <a:cs typeface="Miriam Libre"/>
            </a:endParaRPr>
          </a:p>
        </p:txBody>
      </p:sp>
    </p:spTree>
    <p:extLst>
      <p:ext uri="{BB962C8B-B14F-4D97-AF65-F5344CB8AC3E}">
        <p14:creationId xmlns:p14="http://schemas.microsoft.com/office/powerpoint/2010/main" val="385816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D98A41-19F4-989E-E92B-2C89119E3A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7B0793F-1136-65EB-A50C-47C5A0C711B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ED5ADD9-0F22-ABA5-3ADF-FF0B2A25D0A1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A4E3D5-D71E-DAF4-B458-D0417CCB707F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FB95528-5203-D64E-8830-627E2151DE40}"/>
              </a:ext>
            </a:extLst>
          </p:cNvPr>
          <p:cNvSpPr txBox="1"/>
          <p:nvPr/>
        </p:nvSpPr>
        <p:spPr>
          <a:xfrm>
            <a:off x="697610" y="1175358"/>
            <a:ext cx="10777729" cy="50321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Identify Evidence:</a:t>
            </a:r>
            <a:endParaRPr lang="en-US">
              <a:solidFill>
                <a:schemeClr val="bg1"/>
              </a:solidFill>
              <a:latin typeface="Aptos" panose="02110004020202020204"/>
              <a:ea typeface="+mn-lt"/>
              <a:cs typeface="Miriam Libre"/>
            </a:endParaRPr>
          </a:p>
          <a:p>
            <a:pPr marL="914400" lvl="1" indent="-457200">
              <a:lnSpc>
                <a:spcPct val="150000"/>
              </a:lnSpc>
              <a:buFont typeface="Courier New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Recognize and collect relevant files.</a:t>
            </a:r>
            <a:endParaRPr lang="en-US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Extract Data:</a:t>
            </a:r>
            <a:endParaRPr lang="en-US" sz="2400">
              <a:solidFill>
                <a:schemeClr val="bg1"/>
              </a:solidFill>
              <a:latin typeface="Aptos" panose="02110004020202020204"/>
              <a:ea typeface="+mn-lt"/>
              <a:cs typeface="Miriam Libre"/>
            </a:endParaRP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Use appropriate tools to extract hidden or encoded data.</a:t>
            </a:r>
            <a:endParaRPr lang="en-US" sz="240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Analyze Evidence:</a:t>
            </a:r>
            <a:endParaRPr lang="en-US">
              <a:solidFill>
                <a:schemeClr val="bg1"/>
              </a:solidFill>
              <a:latin typeface="Aptos" panose="02110004020202020204"/>
              <a:ea typeface="+mn-lt"/>
              <a:cs typeface="Miriam Libre"/>
            </a:endParaRP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Look for patterns, strings, and metadata.</a:t>
            </a:r>
            <a:endParaRPr lang="en-US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Solve Challenges:</a:t>
            </a:r>
            <a:endParaRPr lang="en-US">
              <a:solidFill>
                <a:schemeClr val="bg1"/>
              </a:solidFill>
            </a:endParaRP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Use findings to answer questions or progress in CTFs.</a:t>
            </a:r>
            <a:endParaRPr lang="en-US"/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US" sz="2400">
              <a:solidFill>
                <a:schemeClr val="bg1"/>
              </a:solidFill>
              <a:latin typeface="Miriam Libre"/>
              <a:cs typeface="Miriam Libre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9132C2E-648F-4969-4236-F5579C99891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B872027-F003-0842-BC53-FC2C7C3AD774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300" b="1">
                <a:solidFill>
                  <a:srgbClr val="E2FE21"/>
                </a:solidFill>
                <a:latin typeface="Miriam Libre"/>
                <a:cs typeface="Miriam Libre"/>
              </a:rPr>
              <a:t>Forensics Workflow</a:t>
            </a:r>
            <a:endParaRPr lang="he-IL" sz="3300" b="1">
              <a:solidFill>
                <a:srgbClr val="E2FE21"/>
              </a:solidFill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B1E213-8714-2423-4784-4ABADE54945C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defTabSz="914400" eaLnBrk="1" latinLnBrk="0" hangingPunct="1"/>
            <a:r>
              <a:rPr lang="en-US" sz="1000">
                <a:solidFill>
                  <a:srgbClr val="E2FE21"/>
                </a:solidFill>
                <a:latin typeface="Miriam Libre"/>
                <a:cs typeface="Miriam Libre"/>
              </a:rPr>
              <a:t>06</a:t>
            </a:r>
            <a:r>
              <a:rPr lang="en-US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       </a:t>
            </a:r>
            <a:r>
              <a:rPr lang="en-US" sz="1000">
                <a:solidFill>
                  <a:schemeClr val="bg1"/>
                </a:solidFill>
                <a:latin typeface="Miriam Libre"/>
                <a:cs typeface="Miriam Libre"/>
              </a:rPr>
              <a:t>Forensics &amp; Networks</a:t>
            </a:r>
            <a:endParaRPr lang="en-IL" sz="1000">
              <a:solidFill>
                <a:schemeClr val="bg1"/>
              </a:solidFill>
              <a:latin typeface="Miriam Libre"/>
              <a:cs typeface="Miriam Libre"/>
            </a:endParaRPr>
          </a:p>
        </p:txBody>
      </p:sp>
    </p:spTree>
    <p:extLst>
      <p:ext uri="{BB962C8B-B14F-4D97-AF65-F5344CB8AC3E}">
        <p14:creationId xmlns:p14="http://schemas.microsoft.com/office/powerpoint/2010/main" val="1803242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E8B187-4128-9831-957D-3C8C7AA6DC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69996F4-EF72-669B-C59D-37446CC6C7D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BFFB959-D6C5-01F6-FA07-D4187F7261AE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B16179B-38AE-B6FE-2344-74CEAFC6E3E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E82C1F3D-F16F-1967-5703-364F3DD70E1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E9D6E1A-EAE8-2C0F-8F05-213D20A2052E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300" b="1">
                <a:solidFill>
                  <a:srgbClr val="E2FE21"/>
                </a:solidFill>
                <a:effectLst/>
                <a:latin typeface="Miriam Libre"/>
                <a:cs typeface="Miriam Libre"/>
              </a:rPr>
              <a:t>Example 1</a:t>
            </a:r>
            <a:r>
              <a:rPr lang="en-US" sz="3300" b="1">
                <a:solidFill>
                  <a:srgbClr val="E2FE21"/>
                </a:solidFill>
                <a:latin typeface="Miriam Libre"/>
                <a:cs typeface="Miriam Libre"/>
              </a:rPr>
              <a:t> - Metadata Analysis</a:t>
            </a:r>
            <a:endParaRPr lang="he-IL" sz="3300" b="1">
              <a:solidFill>
                <a:srgbClr val="E2FE21"/>
              </a:solidFill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571D62-FB6B-498E-5EC8-FCB164B1A273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defTabSz="914400" eaLnBrk="1" latinLnBrk="0" hangingPunct="1"/>
            <a:r>
              <a:rPr lang="en-US" sz="1000">
                <a:solidFill>
                  <a:srgbClr val="E2FE21"/>
                </a:solidFill>
                <a:latin typeface="Miriam Libre"/>
                <a:cs typeface="Miriam Libre"/>
              </a:rPr>
              <a:t>06</a:t>
            </a:r>
            <a:r>
              <a:rPr lang="en-US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       </a:t>
            </a:r>
            <a:r>
              <a:rPr lang="en-US" sz="1000">
                <a:solidFill>
                  <a:schemeClr val="bg1"/>
                </a:solidFill>
                <a:latin typeface="Miriam Libre"/>
                <a:cs typeface="Miriam Libre"/>
              </a:rPr>
              <a:t>Forensics &amp; Networks</a:t>
            </a:r>
            <a:endParaRPr lang="en-IL" sz="1000">
              <a:solidFill>
                <a:schemeClr val="bg1"/>
              </a:solidFill>
              <a:latin typeface="Miriam Libre"/>
              <a:cs typeface="Miriam Libr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3138D6-046A-649F-E028-B777E1AB8F4C}"/>
              </a:ext>
            </a:extLst>
          </p:cNvPr>
          <p:cNvSpPr txBox="1"/>
          <p:nvPr/>
        </p:nvSpPr>
        <p:spPr>
          <a:xfrm>
            <a:off x="697610" y="1175358"/>
            <a:ext cx="10777729" cy="447814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Task: Examine an image file for hidden information</a:t>
            </a:r>
            <a:endParaRPr lang="en-US">
              <a:solidFill>
                <a:schemeClr val="bg1"/>
              </a:solidFill>
              <a:latin typeface="Aptos" panose="02110004020202020204"/>
              <a:ea typeface="+mn-lt"/>
              <a:cs typeface="Miriam Libre"/>
            </a:endParaRPr>
          </a:p>
          <a:p>
            <a:pPr>
              <a:lnSpc>
                <a:spcPct val="150000"/>
              </a:lnSpc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Tool: </a:t>
            </a:r>
            <a:r>
              <a:rPr lang="en-US" sz="2400" err="1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exiftool</a:t>
            </a:r>
            <a:endParaRPr lang="en-US" sz="2400">
              <a:solidFill>
                <a:schemeClr val="bg1"/>
              </a:solidFill>
              <a:latin typeface="Miriam Libre"/>
              <a:ea typeface="+mn-lt"/>
              <a:cs typeface="Miriam Libre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en-US" sz="2400">
              <a:solidFill>
                <a:schemeClr val="bg1"/>
              </a:solidFill>
              <a:latin typeface="Miriam Libre"/>
              <a:ea typeface="+mn-lt"/>
              <a:cs typeface="Miriam Libre"/>
            </a:endParaRPr>
          </a:p>
          <a:p>
            <a:pPr>
              <a:lnSpc>
                <a:spcPct val="150000"/>
              </a:lnSpc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Sol: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Command: </a:t>
            </a:r>
            <a:r>
              <a:rPr lang="en-US" sz="2400" err="1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exiftool</a:t>
            </a: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 ./suspicious_image.jpg</a:t>
            </a:r>
            <a:endParaRPr lang="en-US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Outcome: Reveals metadata like creation time, software used, or embedded comments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en-US" sz="2400">
              <a:solidFill>
                <a:schemeClr val="bg1"/>
              </a:solidFill>
              <a:latin typeface="Miriam Libre"/>
              <a:ea typeface="+mn-lt"/>
              <a:cs typeface="Miriam Libre"/>
            </a:endParaRPr>
          </a:p>
        </p:txBody>
      </p:sp>
    </p:spTree>
    <p:extLst>
      <p:ext uri="{BB962C8B-B14F-4D97-AF65-F5344CB8AC3E}">
        <p14:creationId xmlns:p14="http://schemas.microsoft.com/office/powerpoint/2010/main" val="3778945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E8B187-4128-9831-957D-3C8C7AA6DC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69996F4-EF72-669B-C59D-37446CC6C7D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BFFB959-D6C5-01F6-FA07-D4187F7261AE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B16179B-38AE-B6FE-2344-74CEAFC6E3E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E82C1F3D-F16F-1967-5703-364F3DD70E1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E9D6E1A-EAE8-2C0F-8F05-213D20A2052E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300" b="1">
                <a:solidFill>
                  <a:srgbClr val="E2FE21"/>
                </a:solidFill>
                <a:effectLst/>
                <a:latin typeface="Miriam Libre"/>
                <a:cs typeface="Miriam Libre"/>
              </a:rPr>
              <a:t>Example </a:t>
            </a:r>
            <a:r>
              <a:rPr lang="en-US" sz="3300" b="1">
                <a:solidFill>
                  <a:srgbClr val="E2FE21"/>
                </a:solidFill>
                <a:latin typeface="Miriam Libre"/>
                <a:cs typeface="Miriam Libre"/>
              </a:rPr>
              <a:t>2 - Steganography</a:t>
            </a:r>
            <a:endParaRPr lang="he-IL" sz="3300" b="1">
              <a:solidFill>
                <a:srgbClr val="E2FE21"/>
              </a:solidFill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571D62-FB6B-498E-5EC8-FCB164B1A273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defTabSz="914400" eaLnBrk="1" latinLnBrk="0" hangingPunct="1"/>
            <a:r>
              <a:rPr lang="en-US" sz="1000">
                <a:solidFill>
                  <a:srgbClr val="E2FE21"/>
                </a:solidFill>
                <a:latin typeface="Miriam Libre"/>
                <a:cs typeface="Miriam Libre"/>
              </a:rPr>
              <a:t>06</a:t>
            </a:r>
            <a:r>
              <a:rPr lang="en-US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       </a:t>
            </a:r>
            <a:r>
              <a:rPr lang="en-US" sz="1000">
                <a:solidFill>
                  <a:schemeClr val="bg1"/>
                </a:solidFill>
                <a:latin typeface="Miriam Libre"/>
                <a:cs typeface="Miriam Libre"/>
              </a:rPr>
              <a:t>Forensics &amp; Networks</a:t>
            </a:r>
            <a:endParaRPr lang="en-IL" sz="1000">
              <a:solidFill>
                <a:schemeClr val="bg1"/>
              </a:solidFill>
              <a:latin typeface="Miriam Libre"/>
              <a:cs typeface="Miriam Libr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3138D6-046A-649F-E028-B777E1AB8F4C}"/>
              </a:ext>
            </a:extLst>
          </p:cNvPr>
          <p:cNvSpPr txBox="1"/>
          <p:nvPr/>
        </p:nvSpPr>
        <p:spPr>
          <a:xfrm>
            <a:off x="697610" y="1175358"/>
            <a:ext cx="10777729" cy="50321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Task: Extract hidden text from an image.</a:t>
            </a:r>
            <a:endParaRPr lang="en-US">
              <a:solidFill>
                <a:schemeClr val="bg1"/>
              </a:solidFill>
              <a:latin typeface="Aptos" panose="02110004020202020204"/>
              <a:ea typeface="+mn-lt"/>
              <a:cs typeface="Miriam Libre"/>
            </a:endParaRPr>
          </a:p>
          <a:p>
            <a:pPr>
              <a:lnSpc>
                <a:spcPct val="150000"/>
              </a:lnSpc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Tool: </a:t>
            </a:r>
            <a:r>
              <a:rPr lang="en-US" sz="2400" err="1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steghide</a:t>
            </a:r>
            <a:endParaRPr lang="en-US" sz="2400">
              <a:solidFill>
                <a:schemeClr val="bg1"/>
              </a:solidFill>
              <a:latin typeface="Miriam Libre"/>
              <a:ea typeface="+mn-lt"/>
              <a:cs typeface="Miriam Libre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en-US" sz="2400">
              <a:solidFill>
                <a:schemeClr val="bg1"/>
              </a:solidFill>
              <a:latin typeface="Miriam Libre"/>
              <a:ea typeface="+mn-lt"/>
              <a:cs typeface="Miriam Libre"/>
            </a:endParaRPr>
          </a:p>
          <a:p>
            <a:pPr>
              <a:lnSpc>
                <a:spcPct val="150000"/>
              </a:lnSpc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Sol: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Command: </a:t>
            </a:r>
            <a:r>
              <a:rPr lang="en-US" sz="2400" err="1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steghide</a:t>
            </a: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 extract -sf ./_larger_hidden_image.jpg</a:t>
            </a:r>
            <a:endParaRPr lang="en-US">
              <a:solidFill>
                <a:schemeClr val="bg1"/>
              </a:solidFill>
              <a:latin typeface="Miriam Libre"/>
              <a:ea typeface="+mn-lt"/>
              <a:cs typeface="Miriam Libre"/>
            </a:endParaRP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passphrase: </a:t>
            </a:r>
            <a:r>
              <a:rPr lang="en-US" sz="2400" err="1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ctfpass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Outcome: Extracts hidden text or files if the correct password is provided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en-US" sz="2400">
              <a:solidFill>
                <a:schemeClr val="bg1"/>
              </a:solidFill>
              <a:latin typeface="Miriam Libre"/>
              <a:ea typeface="+mn-lt"/>
              <a:cs typeface="Miriam Libre"/>
            </a:endParaRPr>
          </a:p>
        </p:txBody>
      </p:sp>
    </p:spTree>
    <p:extLst>
      <p:ext uri="{BB962C8B-B14F-4D97-AF65-F5344CB8AC3E}">
        <p14:creationId xmlns:p14="http://schemas.microsoft.com/office/powerpoint/2010/main" val="1468180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B5E059-5994-DBF7-AC04-B767191E9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D002C8-CC40-FE0D-6F22-238967E65159}"/>
              </a:ext>
            </a:extLst>
          </p:cNvPr>
          <p:cNvSpPr txBox="1"/>
          <p:nvPr/>
        </p:nvSpPr>
        <p:spPr>
          <a:xfrm>
            <a:off x="2965094" y="4337270"/>
            <a:ext cx="6261812" cy="919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>
              <a:lnSpc>
                <a:spcPts val="6000"/>
              </a:lnSpc>
            </a:pPr>
            <a:r>
              <a:rPr lang="en-US" sz="6500" b="1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Let’s practice!</a:t>
            </a:r>
            <a:endParaRPr lang="he-IL" sz="6500" b="1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D4E373E-2B45-DD01-4EC1-69D14129E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2426" y="6698054"/>
            <a:ext cx="12296852" cy="16651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4EDE1B2-AA06-4838-05EB-AC57A1D6F4E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19301" y="524291"/>
            <a:ext cx="10585095" cy="5209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9E494CD-45EB-20D5-25E7-31FAD1644E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9250" y="2171772"/>
            <a:ext cx="1333500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863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0" id="{ADB8F090-2687-4174-8D2A-5F5E6E56C21D}" vid="{7C8A1999-DC01-4F8D-AE95-63F5F8C7741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- CTF</Template>
  <Application>Microsoft Office PowerPoint</Application>
  <PresentationFormat>Widescreen</PresentationFormat>
  <Slides>14</Slides>
  <Notes>13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Hili Levy</dc:creator>
  <cp:revision>2</cp:revision>
  <dcterms:created xsi:type="dcterms:W3CDTF">2024-01-22T16:29:49Z</dcterms:created>
  <dcterms:modified xsi:type="dcterms:W3CDTF">2024-12-24T13:44:24Z</dcterms:modified>
</cp:coreProperties>
</file>