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0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81" r:id="rId3"/>
    <p:sldId id="293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292" r:id="rId16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4220" autoAdjust="0"/>
  </p:normalViewPr>
  <p:slideViewPr>
    <p:cSldViewPr snapToGrid="0">
      <p:cViewPr varScale="1">
        <p:scale>
          <a:sx n="47" d="100"/>
          <a:sy n="47" d="100"/>
        </p:scale>
        <p:origin x="7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6513600-717B-4CBB-9AFE-1F576C1D3E1D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3282916-D5C0-4231-8654-1B229AFAB6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847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93526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AD786-3111-CFA1-13C4-1BEAD898E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CDAF0E-57E2-64FA-5343-338992C796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F2BC3D-9F6E-2855-CB76-C25D77A73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* Actually, each network interface controller (NIC). Therefore, a device can have more than one MAC address.</a:t>
            </a:r>
            <a:endParaRPr lang="he-IL" sz="1200" dirty="0"/>
          </a:p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1283F-9213-B2CB-77D7-A2855DB56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62759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03F9E-D3AC-2662-9705-55CBF57B3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2B0589-1552-A7E2-D666-C44EC3AD2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C98E59-20AE-547B-2A35-81C167E01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* Same here: each network interface controller (NIC), and a device can have more than one IP address.</a:t>
            </a:r>
            <a:endParaRPr lang="he-IL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3F150-B28C-D10F-82A4-02F039D7B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47665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C6B36-F1C2-C413-B27E-7791FF002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BC9A38-4698-8EB2-942E-57203737D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737D87-6BED-F28D-95F2-5C8A07EF7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e-IL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0D7E4-ADC1-45AD-2329-5521BB4FA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18967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81673-03D5-B4D7-44BE-258FA6FE7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52DDFE-D556-DE90-C4A3-62BB78B20D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C46838-015E-BDAE-3458-E5AAC491B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e-IL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91726-A4B3-D3EC-B686-D1A5DE166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32452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6286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A68AC-C875-3287-DA41-9AAADD16B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7E3681-62E2-77CB-D5DD-0C4AAD30A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822A6D-B568-4888-66EF-9BF7415D7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D851F-33BD-6201-1397-B2AA653D5A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1481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623AB-9EDD-63C3-9D9B-E1047043B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65FF4D-6ADC-305B-3AB7-3B5AF5711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231BD-498B-3DE7-64D5-E32C893A3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(SOLVE IN UBUNTU)</a:t>
            </a:r>
            <a:endParaRPr lang="en-US" dirty="0"/>
          </a:p>
          <a:p>
            <a:r>
              <a:rPr lang="en-US" dirty="0"/>
              <a:t>LSB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cd </a:t>
            </a:r>
            <a:r>
              <a:rPr lang="en-US" dirty="0" err="1"/>
              <a:t>technion</a:t>
            </a:r>
            <a:r>
              <a:rPr lang="en-US" dirty="0"/>
              <a:t>/CTF/</a:t>
            </a:r>
            <a:r>
              <a:rPr lang="en-US" dirty="0" err="1"/>
              <a:t>steg</a:t>
            </a:r>
            <a:endParaRPr lang="en-US" dirty="0"/>
          </a:p>
          <a:p>
            <a:r>
              <a:rPr lang="en-US" dirty="0"/>
              <a:t>Feh technion.png</a:t>
            </a:r>
            <a:endParaRPr lang="he-IL" dirty="0"/>
          </a:p>
          <a:p>
            <a:r>
              <a:rPr lang="en-US" dirty="0"/>
              <a:t>Strings technion.png</a:t>
            </a:r>
          </a:p>
          <a:p>
            <a:pPr lvl="1"/>
            <a:r>
              <a:rPr lang="en-US" dirty="0"/>
              <a:t>print all strings in a file</a:t>
            </a:r>
          </a:p>
          <a:p>
            <a:pPr lvl="1"/>
            <a:r>
              <a:rPr lang="en-US" dirty="0"/>
              <a:t>At least 4 consecutive printable characters</a:t>
            </a:r>
          </a:p>
          <a:p>
            <a:r>
              <a:rPr lang="en-US" dirty="0" err="1"/>
              <a:t>exiftool</a:t>
            </a:r>
            <a:r>
              <a:rPr lang="en-US" dirty="0"/>
              <a:t> Technion-Campus.jpg</a:t>
            </a:r>
          </a:p>
          <a:p>
            <a:r>
              <a:rPr lang="en-US" dirty="0"/>
              <a:t>file secret.jpg   -</a:t>
            </a:r>
          </a:p>
          <a:p>
            <a:r>
              <a:rPr lang="en-US" dirty="0"/>
              <a:t>	Wait, it is not jpg at all! </a:t>
            </a:r>
          </a:p>
          <a:p>
            <a:pPr lvl="1"/>
            <a:r>
              <a:rPr lang="en-US" dirty="0"/>
              <a:t>According to “magic bytes” – for example, zip files begin with “50 4B 03 04”</a:t>
            </a:r>
          </a:p>
          <a:p>
            <a:pPr lvl="1"/>
            <a:r>
              <a:rPr lang="en-US" dirty="0"/>
              <a:t>More reliable than file extensions</a:t>
            </a:r>
          </a:p>
          <a:p>
            <a:pPr lvl="1"/>
            <a:r>
              <a:rPr lang="en-US" dirty="0"/>
              <a:t>Could still be misleading</a:t>
            </a:r>
          </a:p>
          <a:p>
            <a:r>
              <a:rPr lang="en-US" dirty="0"/>
              <a:t>feh secret.png</a:t>
            </a:r>
          </a:p>
          <a:p>
            <a:endParaRPr lang="en-US" dirty="0"/>
          </a:p>
          <a:p>
            <a:r>
              <a:rPr lang="en-US" dirty="0"/>
              <a:t>Lets compare bits – </a:t>
            </a:r>
          </a:p>
          <a:p>
            <a:r>
              <a:rPr lang="en-US" dirty="0"/>
              <a:t>	</a:t>
            </a:r>
            <a:r>
              <a:rPr lang="en-US" dirty="0" err="1"/>
              <a:t>hexdump</a:t>
            </a:r>
            <a:r>
              <a:rPr lang="en-US" dirty="0"/>
              <a:t> -C Technion-Campus.png | head</a:t>
            </a:r>
          </a:p>
          <a:p>
            <a:r>
              <a:rPr lang="en-US" dirty="0"/>
              <a:t>	</a:t>
            </a:r>
            <a:r>
              <a:rPr lang="en-US" dirty="0" err="1"/>
              <a:t>hexdump</a:t>
            </a:r>
            <a:r>
              <a:rPr lang="en-US" dirty="0"/>
              <a:t> -C secret.png | head</a:t>
            </a:r>
          </a:p>
          <a:p>
            <a:r>
              <a:rPr lang="en-US" dirty="0"/>
              <a:t>See something different?</a:t>
            </a:r>
          </a:p>
          <a:p>
            <a:r>
              <a:rPr lang="pt-BR" dirty="0"/>
              <a:t>stegolsb steglsb -r -i secret.png -n 2 -o secre_output</a:t>
            </a:r>
            <a:endParaRPr lang="en-US" dirty="0"/>
          </a:p>
          <a:p>
            <a:r>
              <a:rPr lang="en-US" dirty="0"/>
              <a:t>	get the </a:t>
            </a:r>
            <a:r>
              <a:rPr lang="en-US" dirty="0" err="1"/>
              <a:t>lsb</a:t>
            </a:r>
            <a:r>
              <a:rPr lang="en-US" dirty="0"/>
              <a:t> and put it together</a:t>
            </a:r>
          </a:p>
          <a:p>
            <a:endParaRPr lang="en-US" dirty="0"/>
          </a:p>
          <a:p>
            <a:r>
              <a:rPr lang="en-US" dirty="0"/>
              <a:t>Another option: https://www.aperisolve.com/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insert the information : </a:t>
            </a:r>
          </a:p>
          <a:p>
            <a:r>
              <a:rPr lang="en-US" dirty="0" err="1"/>
              <a:t>stegolsb</a:t>
            </a:r>
            <a:r>
              <a:rPr lang="en-US" dirty="0"/>
              <a:t> </a:t>
            </a:r>
            <a:r>
              <a:rPr lang="en-US" dirty="0" err="1"/>
              <a:t>steglsb</a:t>
            </a:r>
            <a:r>
              <a:rPr lang="en-US" dirty="0"/>
              <a:t> -h -</a:t>
            </a:r>
            <a:r>
              <a:rPr lang="en-US" dirty="0" err="1"/>
              <a:t>i</a:t>
            </a:r>
            <a:r>
              <a:rPr lang="en-US" dirty="0"/>
              <a:t> Technion-Campus.png -s flag.txt -o secret.png -n 2 -c 1</a:t>
            </a:r>
            <a:endParaRPr lang="en-IL" dirty="0"/>
          </a:p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8C9C4-74EA-9612-AB2B-D7CDDAFE9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1296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25143-020D-2A19-205E-60162C0C7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D47DC3-9CC0-05D6-870D-ADFD64F5BE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B7F4D-A816-856B-3D52-44FAA880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(SOLVE IN KALI LINUX)</a:t>
            </a:r>
          </a:p>
          <a:p>
            <a:r>
              <a:rPr lang="en-US" dirty="0"/>
              <a:t>We have a file </a:t>
            </a:r>
          </a:p>
          <a:p>
            <a:r>
              <a:rPr lang="en-US" dirty="0"/>
              <a:t>Look-inside</a:t>
            </a:r>
          </a:p>
          <a:p>
            <a:endParaRPr lang="en-US" dirty="0"/>
          </a:p>
          <a:p>
            <a:r>
              <a:rPr lang="en-US" dirty="0" err="1"/>
              <a:t>exiftool</a:t>
            </a:r>
            <a:r>
              <a:rPr lang="en-US" dirty="0"/>
              <a:t> look-inside</a:t>
            </a:r>
          </a:p>
          <a:p>
            <a:r>
              <a:rPr lang="en-US" dirty="0"/>
              <a:t>	ELF File lets try to run</a:t>
            </a:r>
          </a:p>
          <a:p>
            <a:r>
              <a:rPr lang="en-US" dirty="0"/>
              <a:t>./look-inside</a:t>
            </a:r>
          </a:p>
          <a:p>
            <a:r>
              <a:rPr lang="en-US" b="0" dirty="0"/>
              <a:t>	This is nothing</a:t>
            </a:r>
          </a:p>
          <a:p>
            <a:endParaRPr lang="en-US" b="0" dirty="0"/>
          </a:p>
          <a:p>
            <a:r>
              <a:rPr lang="en-US" b="0" dirty="0" err="1"/>
              <a:t>hexdump</a:t>
            </a:r>
            <a:r>
              <a:rPr lang="en-US" b="0" dirty="0"/>
              <a:t> -C look-inside &gt; a.txt</a:t>
            </a:r>
          </a:p>
          <a:p>
            <a:r>
              <a:rPr lang="en-US" b="0" dirty="0"/>
              <a:t>Look at hex dump – </a:t>
            </a:r>
            <a:r>
              <a:rPr lang="en-US" b="1" dirty="0"/>
              <a:t>PK</a:t>
            </a:r>
            <a:endParaRPr lang="en-US" b="0" dirty="0"/>
          </a:p>
          <a:p>
            <a:r>
              <a:rPr lang="en-US" b="0" dirty="0"/>
              <a:t>	the magic of a zip file</a:t>
            </a:r>
            <a:endParaRPr lang="en-US" b="1" dirty="0"/>
          </a:p>
          <a:p>
            <a:r>
              <a:rPr lang="en-US" b="0" dirty="0" err="1"/>
              <a:t>binwalk</a:t>
            </a:r>
            <a:r>
              <a:rPr lang="en-US" b="0" dirty="0"/>
              <a:t> look-inside</a:t>
            </a:r>
          </a:p>
          <a:p>
            <a:r>
              <a:rPr lang="en-US" b="0" dirty="0"/>
              <a:t>	search for embedded files inside a file</a:t>
            </a:r>
          </a:p>
          <a:p>
            <a:r>
              <a:rPr lang="en-US" b="0" dirty="0"/>
              <a:t>	</a:t>
            </a:r>
            <a:r>
              <a:rPr lang="en-US" b="0" dirty="0" err="1"/>
              <a:t>ohhhh</a:t>
            </a:r>
            <a:r>
              <a:rPr lang="en-US" b="0" dirty="0"/>
              <a:t> we see both the ELF, but also zip inside…</a:t>
            </a:r>
          </a:p>
          <a:p>
            <a:r>
              <a:rPr lang="en-US" b="0" dirty="0"/>
              <a:t>mv look-inside look-inside.zip</a:t>
            </a:r>
          </a:p>
          <a:p>
            <a:r>
              <a:rPr lang="en-US" b="0" dirty="0"/>
              <a:t>unzip look-inside.zip</a:t>
            </a:r>
          </a:p>
          <a:p>
            <a:r>
              <a:rPr lang="en-US" b="0" dirty="0"/>
              <a:t>Ls</a:t>
            </a:r>
          </a:p>
          <a:p>
            <a:r>
              <a:rPr lang="en-US" b="0" dirty="0"/>
              <a:t>Cd inside</a:t>
            </a:r>
          </a:p>
          <a:p>
            <a:r>
              <a:rPr lang="en-US" b="0" dirty="0"/>
              <a:t>	open you died</a:t>
            </a:r>
          </a:p>
          <a:p>
            <a:r>
              <a:rPr lang="en-US" b="0" dirty="0"/>
              <a:t>Lets look on CAPTURED_TRANSMISSION</a:t>
            </a:r>
          </a:p>
          <a:p>
            <a:r>
              <a:rPr lang="en-US" b="0" dirty="0"/>
              <a:t>Open in sonic visualizer</a:t>
            </a:r>
          </a:p>
          <a:p>
            <a:r>
              <a:rPr lang="en-US" b="0" dirty="0"/>
              <a:t>Add </a:t>
            </a:r>
            <a:r>
              <a:rPr lang="en-US" b="0" dirty="0" err="1"/>
              <a:t>spectogram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cGluZ3tJX2Fsd2F5JF9jMG1lX2JAY2t9</a:t>
            </a:r>
          </a:p>
          <a:p>
            <a:endParaRPr lang="en-US" b="0" dirty="0"/>
          </a:p>
          <a:p>
            <a:r>
              <a:rPr lang="en-US" b="0" dirty="0"/>
              <a:t>Take it to </a:t>
            </a:r>
            <a:r>
              <a:rPr lang="en-US" b="0" dirty="0" err="1"/>
              <a:t>cyberchef</a:t>
            </a:r>
            <a:r>
              <a:rPr lang="en-US" b="0" dirty="0"/>
              <a:t>, from base64</a:t>
            </a:r>
            <a:endParaRPr lang="en-IL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79DF3-9278-8263-6627-68A0D84D9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37391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1205B-7D32-2F91-8E73-8FA7E7FD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8451F1-41A1-7C19-F6EE-AEB1221EF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451A22-85FC-9667-2972-8C8B60EEF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38976-DCAF-8D9A-ECCD-4D93CFC4C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10751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B40C4-9657-EBF1-66C2-3F265A765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A69F19-B9B6-219C-D315-B488B17C9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662DCB-C2CB-341B-31BC-314B8F017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C443A-8DF3-C0DA-8425-E3B027305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5969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82E3B-CD03-D454-69D4-8775EF523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315F66-9392-51D1-7FFB-60805557C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8C03F4-FB78-9312-4C77-CB89BAEF4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6552F-212A-C7B6-DE10-E72274BB2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84772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C5BF0-B999-BA9A-D5B8-F9085D4A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6422EA-B023-FC93-58CE-2A18B64CFC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98772D-6254-742F-9977-37CDE36C0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3115A-100D-0092-C5FD-C02234A784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29678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6426-0359-36F3-315C-7EBF03E1C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3C9334-A433-7240-3404-D2392AFA6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1AC744-4DCC-A961-A211-35F3A5D8D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6D0B2-F994-4277-2DA5-9F62A87EE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3577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8C17-4C1D-AB52-2BC1-4A36E3E77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BE161-66F4-EEBB-1C20-2810AC98E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F7320-0961-B671-0172-255B969C8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D9749-D852-808D-A2ED-01C4E867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2CA37-4F64-25C6-611D-93917A88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989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138C-9F53-F761-E645-09C90773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3A793-A4DF-0DF5-D75A-720F5B976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E81B6-F970-5EBC-A55A-80ED0F84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0AF6E-6C99-1EF4-165F-00F149F64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4CDDA-E552-0DA4-A09B-EF834272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53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7AB57-8468-05CA-69A6-62C520D18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AB0BD-AAE6-7521-05AA-72A9DBCB9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CBAC6-A3A8-F25B-DD5A-A6A61EE7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ED123-21D5-A2D0-8341-CFBED817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185DD-FA79-EEB7-B1DD-831DD188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890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954-D1D6-7718-7177-77D5EF87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EB9CF-05F0-C3F6-C3C3-B478CB1E8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D71DF-1C76-5E8D-1599-174C3565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FA699-72FE-7FA0-3E7E-B8A7097B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EA286-B4BE-4910-1695-C9B062F3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535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A465-3D41-737B-801B-25D307EF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24413-B577-8217-EDFB-F08A30607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2EB7C-0A38-A1C2-A754-1339FD94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C630F-B5FD-83FE-9F22-C3423BFAC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F5E3A-5808-0DAB-DEBD-F098257F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844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91F58-9E6F-E4B2-D62B-74AC4037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121D3-C8BF-55E8-D893-934E4C233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155B7-D65F-A037-8B1D-BB87EB0D1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8F540-B7F0-7424-5374-573D8564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B9072-DAF8-8D3F-FEAF-93DC71D85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0F17B-29DE-294B-C83E-0B0CB998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531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EDC6-D8A4-5E7E-B20A-5A23C3E0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CB81-E242-59CE-7D88-4078F673B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BF1C4-E841-EC9E-D268-0EC41B1B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F112D5-F6DB-2D2A-3C7E-57906FBC2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FDB25-5EB2-3DA5-4671-CE3D378C3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11F9C9-F52A-0F7E-18E0-4870D293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D516A-F2C0-96C9-39BA-A7ABE842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2ACF0-1CE1-A472-7715-E17FC9A0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050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AABF-27F4-DA14-A883-57345BB2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6D79A-EEF7-1A80-F984-41DCBFD8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9E968-365E-CB09-DE6A-7932202E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253EF-AB0B-3D99-9A30-72B226A5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75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66142-403B-DF44-6DF5-63026712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12357-4A8D-1BB2-2A5F-1C61AC17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F8D3D-1B76-298E-967E-68B94C9A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14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674D-2BDC-ABE0-A470-62C83053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90266-96CF-506D-A1B7-B83DD2539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FD8B1-AFBE-FCE3-8C5B-C29A0197A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95871-ED41-128A-B770-C941D30C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EFA0B-CEF5-A06D-5724-9E8E1A1E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57E69-1C2A-EBCC-2B77-FE5BE951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597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64760-FE33-CBC7-D73A-F97E9048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1AB64-EA9D-F6E6-2EF9-FB31DB47A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D9FD7-3E2C-E04E-D270-39FA198E7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9C36E-77C6-0BE8-8B44-8211711F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6AA26-5813-2B22-1309-CF5F4F94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F6E25-99E6-8C7F-1543-70BFCF77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570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FF2E2C-2F89-F10E-EE55-2C63BA34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229FF-8751-BBF7-87BE-C3B5B79DF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E1E1A-35B5-EF73-02C6-D488444D5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109FA5-8937-4EFE-A1A6-BD6EB76E3D9A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CF559-E2FD-028F-3A09-70AD4C235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45527-E930-BD04-0C14-0B6D1348D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280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5E059-5994-DBF7-AC04-B767191E9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59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4C4AF9-6CBF-8504-F8FE-8E825ADAD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096" y="2004365"/>
            <a:ext cx="1998805" cy="30284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720B3A-4214-C253-DC62-43F69EE562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9301" y="524291"/>
            <a:ext cx="10585095" cy="5209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6D70DD-DDA5-8E1C-DC90-BA7243AD243D}"/>
              </a:ext>
            </a:extLst>
          </p:cNvPr>
          <p:cNvCxnSpPr>
            <a:cxnSpLocks/>
          </p:cNvCxnSpPr>
          <p:nvPr/>
        </p:nvCxnSpPr>
        <p:spPr>
          <a:xfrm>
            <a:off x="1851500" y="5190890"/>
            <a:ext cx="63900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394D29-BC34-199F-B7B9-48169D245347}"/>
              </a:ext>
            </a:extLst>
          </p:cNvPr>
          <p:cNvSpPr txBox="1"/>
          <p:nvPr/>
        </p:nvSpPr>
        <p:spPr>
          <a:xfrm>
            <a:off x="2072666" y="5371443"/>
            <a:ext cx="626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February 2024</a:t>
            </a:r>
            <a:endParaRPr lang="he-IL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4E373E-2B45-DD01-4EC1-69D14129E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426" y="6698054"/>
            <a:ext cx="12296852" cy="1665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82530B-2F42-6F0E-243B-7A2F08DDA1C0}"/>
              </a:ext>
            </a:extLst>
          </p:cNvPr>
          <p:cNvSpPr txBox="1"/>
          <p:nvPr/>
        </p:nvSpPr>
        <p:spPr>
          <a:xfrm>
            <a:off x="1189703" y="3340650"/>
            <a:ext cx="69236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4800" b="1" dirty="0">
                <a:solidFill>
                  <a:srgbClr val="E1FD21"/>
                </a:solidFill>
                <a:effectLst/>
                <a:latin typeface="Miriam Libre" pitchFamily="2" charset="-79"/>
                <a:ea typeface="3270 CONDENSED" panose="02000509000000000000" pitchFamily="49" charset="0"/>
                <a:cs typeface="Miriam Libre" pitchFamily="2" charset="-79"/>
              </a:rPr>
              <a:t>Session #3</a:t>
            </a:r>
          </a:p>
          <a:p>
            <a:pPr algn="l">
              <a:lnSpc>
                <a:spcPts val="6000"/>
              </a:lnSpc>
            </a:pPr>
            <a:r>
              <a:rPr lang="en-US" sz="4800" b="1" dirty="0">
                <a:solidFill>
                  <a:schemeClr val="bg1"/>
                </a:solidFill>
                <a:effectLst/>
                <a:latin typeface="Miriam Libre" pitchFamily="2" charset="-79"/>
                <a:ea typeface="3270 CONDENSED" panose="02000509000000000000" pitchFamily="49" charset="0"/>
                <a:cs typeface="Miriam Libre" pitchFamily="2" charset="-79"/>
              </a:rPr>
              <a:t>Forensics &amp; Networks</a:t>
            </a:r>
            <a:endParaRPr lang="he-IL" sz="4800" b="1" dirty="0">
              <a:solidFill>
                <a:schemeClr val="bg1"/>
              </a:solidFill>
              <a:effectLst/>
              <a:latin typeface="Miriam Libre" pitchFamily="2" charset="-79"/>
              <a:ea typeface="3270 CONDENSED" panose="02000509000000000000" pitchFamily="49" charset="0"/>
              <a:cs typeface="Miriam Libre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966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63C03-CB45-A751-B784-18277809D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FC54FC-BAC5-17B0-52E7-9ED946AD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6C07C9-EA11-9FDC-2434-F2E97D9D64EA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A26803-5B85-DFD7-5C72-7CF3BC117723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EE938FC-F42E-F3D5-C33D-58D5BC6BB7D7}"/>
              </a:ext>
            </a:extLst>
          </p:cNvPr>
          <p:cNvSpPr txBox="1"/>
          <p:nvPr/>
        </p:nvSpPr>
        <p:spPr>
          <a:xfrm>
            <a:off x="707135" y="1432533"/>
            <a:ext cx="1077772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Devices communicates in </a:t>
            </a:r>
            <a:r>
              <a:rPr lang="en-US" sz="2400" b="1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packets</a:t>
            </a:r>
            <a:endParaRPr lang="en-US" sz="2400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Packets are written according to </a:t>
            </a:r>
            <a:r>
              <a:rPr lang="en-US" sz="2400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protocols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This packet is in </a:t>
            </a:r>
            <a:r>
              <a:rPr lang="en-US" sz="2400" b="1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HTTP protocol</a:t>
            </a: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(over </a:t>
            </a:r>
            <a:r>
              <a:rPr lang="en-US" sz="2400" b="1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TCP, </a:t>
            </a:r>
            <a:r>
              <a:rPr lang="en-US" sz="2400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IP</a:t>
            </a: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Ethernet</a:t>
            </a: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)</a:t>
            </a:r>
            <a:endParaRPr lang="en-US" sz="2400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C1CCDC-F9F5-8DBB-8B45-C71A4B0BD9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769EBA-AFE7-E059-0D44-4493F88BFD79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Computer Networks 101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04DCC4-E7AD-8070-D709-9D5BF53EE991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03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US" sz="10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Forensics &amp; Networks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96536C-CEBC-E0C3-308C-4ADFC6B00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90" y="3383779"/>
            <a:ext cx="11543819" cy="283364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1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B08B3-0B60-B1C7-E506-672F05D1D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0D99DB-7121-2E1A-3958-95440713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FB902-D298-3930-A967-8F71DB44D9AE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6B1291-B183-4763-4F16-7E5C386EFAE3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96F104E-77B5-BAD8-628E-0A876D95C725}"/>
              </a:ext>
            </a:extLst>
          </p:cNvPr>
          <p:cNvSpPr txBox="1"/>
          <p:nvPr/>
        </p:nvSpPr>
        <p:spPr>
          <a:xfrm>
            <a:off x="707135" y="1432533"/>
            <a:ext cx="1077772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Provides the ability to transfer data between adjacent devices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Uses </a:t>
            </a:r>
            <a:r>
              <a:rPr lang="en-US" sz="2400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MAC addresses</a:t>
            </a:r>
            <a:endParaRPr lang="en-US" sz="24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Each device* has a fixed</a:t>
            </a: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, permanent, unique MAC address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Common layer 2 protocols: Ethernet, 802.11 (Wi-Fi)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883F2C-70FC-B349-38E3-60894AC3C1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878AA3-A196-A416-6591-A8D80723E6E5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Computer Networks 101 – Layer 2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ADBDFD-CFA1-805A-104B-B95F00928C83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03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US" sz="10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Forensics &amp; Networks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EDFE1B-BF49-2A2F-452B-5705D2927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67" y="4364442"/>
            <a:ext cx="11314666" cy="168875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75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6A790-A67C-718D-470E-AF31D59A9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875753-71C4-3D1B-5C07-833767993A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531041-C084-0807-50D6-E0597F5723E0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A546F7-0D4C-AF10-21D5-AD116D4BC657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76801EE-9A57-9B35-4287-F57E18A8A301}"/>
              </a:ext>
            </a:extLst>
          </p:cNvPr>
          <p:cNvSpPr txBox="1"/>
          <p:nvPr/>
        </p:nvSpPr>
        <p:spPr>
          <a:xfrm>
            <a:off x="707135" y="1432533"/>
            <a:ext cx="1077772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Provides the ability to transfer data between distant devices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Uses </a:t>
            </a:r>
            <a:r>
              <a:rPr lang="en-US" sz="2400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IP addresses</a:t>
            </a:r>
            <a:endParaRPr lang="en-US" sz="24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Each device* has a (potentially) non-unique, temporary IP address</a:t>
            </a:r>
            <a:endParaRPr lang="en-US" sz="24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Common layer 3 protocol: IP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29907C-90F7-7EC1-CA9F-F9E5931147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E8C16-35B3-2163-CA60-B28C6A613E4D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Computer Networks 101 – Layer 3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9192FC-847D-3DB7-F32F-155F483DC9D1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03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US" sz="10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Forensics &amp; Networks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354011-99EE-C1F1-3865-433F972C8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622" y="3921908"/>
            <a:ext cx="9162754" cy="238820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75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70796-E95C-3B4F-931C-5EFC54B73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31E070-9FF6-C116-7D96-0CBB8EF3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E86177-0C63-70DC-607F-9A6F7DBA5233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4A6573-D065-2891-F93A-974D81FC8BF5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9EB714F-C371-FDF4-CD03-5B63CB861518}"/>
              </a:ext>
            </a:extLst>
          </p:cNvPr>
          <p:cNvSpPr txBox="1"/>
          <p:nvPr/>
        </p:nvSpPr>
        <p:spPr>
          <a:xfrm>
            <a:off x="707135" y="1432533"/>
            <a:ext cx="1077772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Provides the ability to have multiple conversations between devices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Uses </a:t>
            </a:r>
            <a:r>
              <a:rPr lang="en-US" sz="2400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ports</a:t>
            </a:r>
            <a:endParaRPr lang="en-US" sz="24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Common layer 4 protocol: </a:t>
            </a: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TCP, UDP</a:t>
            </a:r>
            <a:endParaRPr lang="en-US" sz="2400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6AAB05-C91A-657E-B2AC-D7473D2521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C816E7-35E6-B41F-AF28-DD7E89DCF4BC}"/>
              </a:ext>
            </a:extLst>
          </p:cNvPr>
          <p:cNvSpPr txBox="1"/>
          <p:nvPr/>
        </p:nvSpPr>
        <p:spPr>
          <a:xfrm>
            <a:off x="707135" y="576675"/>
            <a:ext cx="83062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Computer Networks 101 – Layer 4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8DB07-0140-542F-485C-A7654A37B670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03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US" sz="10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Forensics &amp; Networks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ED7C8-356D-6841-E99B-86EC06110C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26" b="12175"/>
          <a:stretch/>
        </p:blipFill>
        <p:spPr>
          <a:xfrm>
            <a:off x="993967" y="3334983"/>
            <a:ext cx="10204064" cy="321760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161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D6D9A-644A-4528-E88E-ACBA80C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F94622-050A-7C75-0436-F7BD05310D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1D193D-F051-7C5C-D97C-CF4AD45B9BEA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B74A46-BBCA-D3C0-674C-2B6F398038D0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59BC0C-9179-76EA-66D5-7AB3CF110395}"/>
              </a:ext>
            </a:extLst>
          </p:cNvPr>
          <p:cNvSpPr txBox="1"/>
          <p:nvPr/>
        </p:nvSpPr>
        <p:spPr>
          <a:xfrm>
            <a:off x="707135" y="1432533"/>
            <a:ext cx="1077772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The application itself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Common layer 5 protocols: HTTP, DNS, SSH, SMTP, FTP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2F7A82-5C1A-88D1-CAC7-52D75AED94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7D52A7-7B83-F7F9-D43F-3792363AB97D}"/>
              </a:ext>
            </a:extLst>
          </p:cNvPr>
          <p:cNvSpPr txBox="1"/>
          <p:nvPr/>
        </p:nvSpPr>
        <p:spPr>
          <a:xfrm>
            <a:off x="707135" y="576675"/>
            <a:ext cx="83062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Computer Networks 101 – Layer 5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E076F5-E4FB-D3C2-8811-E4E61CB6530C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03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US" sz="10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Forensics &amp; Networks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D24041-856F-7C73-0B98-6A97249A7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19" y="4065565"/>
            <a:ext cx="11399960" cy="17820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741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5E059-5994-DBF7-AC04-B767191E9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D002C8-CC40-FE0D-6F22-238967E65159}"/>
              </a:ext>
            </a:extLst>
          </p:cNvPr>
          <p:cNvSpPr txBox="1"/>
          <p:nvPr/>
        </p:nvSpPr>
        <p:spPr>
          <a:xfrm>
            <a:off x="2965094" y="4337270"/>
            <a:ext cx="6261812" cy="91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>
              <a:lnSpc>
                <a:spcPts val="6000"/>
              </a:lnSpc>
            </a:pPr>
            <a:r>
              <a:rPr lang="en-US" sz="6500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Let’s practice!</a:t>
            </a:r>
            <a:endParaRPr lang="he-IL" sz="6500" b="1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4E373E-2B45-DD01-4EC1-69D14129E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426" y="6698054"/>
            <a:ext cx="12296852" cy="1665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EDE1B2-AA06-4838-05EB-AC57A1D6F4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9301" y="524291"/>
            <a:ext cx="10585095" cy="520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E494CD-45EB-20D5-25E7-31FAD1644E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0" y="2171772"/>
            <a:ext cx="13335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5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DC1BB-F10B-06AB-68E6-BEC246A4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B64316-BED0-E985-D34B-5228710A02F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03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US" sz="10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Forensics &amp; Networks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36433-205C-D204-8D87-05DAF1163D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1BC20F-BA5E-9FE9-55F0-0282A50693E4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8201ED-2B77-E85E-59C2-A714D08A48D7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2406E6D-ECF4-EBBF-20BE-F515161220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F9494A-D93D-41D4-714F-4C9B5B1C95B2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03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US" sz="10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Forensics &amp; Networks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6" name="Picture 15" descr="Fun with Flags in Real Life | The DrillMaster">
            <a:extLst>
              <a:ext uri="{FF2B5EF4-FFF2-40B4-BE49-F238E27FC236}">
                <a16:creationId xmlns:a16="http://schemas.microsoft.com/office/drawing/2014/main" id="{A6A9AD77-F4FE-9F95-7E13-0514A60A3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63" y="479988"/>
            <a:ext cx="8238074" cy="589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66C0FF1F-CDFD-6A9D-5D66-018BAF9AB8AF}"/>
              </a:ext>
            </a:extLst>
          </p:cNvPr>
          <p:cNvSpPr txBox="1"/>
          <p:nvPr/>
        </p:nvSpPr>
        <p:spPr>
          <a:xfrm>
            <a:off x="4190047" y="2952288"/>
            <a:ext cx="2776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in images and audio</a:t>
            </a:r>
            <a:endParaRPr lang="en-IL" sz="3600" b="1" dirty="0">
              <a:solidFill>
                <a:srgbClr val="FF0000"/>
              </a:solidFill>
              <a:latin typeface="Dreaming Outloud Pro" panose="020F0502020204030204" pitchFamily="66" charset="0"/>
              <a:cs typeface="Dreaming Outloud Pro" panose="020F050202020403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4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98A41-19F4-989E-E92B-2C89119E3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B0793F-1136-65EB-A50C-47C5A0C711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D5ADD9-0F22-ABA5-3ADF-FF0B2A25D0A1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A4E3D5-D71E-DAF4-B458-D0417CCB707F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B95528-5203-D64E-8830-627E2151DE40}"/>
              </a:ext>
            </a:extLst>
          </p:cNvPr>
          <p:cNvSpPr txBox="1"/>
          <p:nvPr/>
        </p:nvSpPr>
        <p:spPr>
          <a:xfrm>
            <a:off x="707135" y="1432533"/>
            <a:ext cx="1077772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Typical forensics challenges in CTFs revolve around…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Finding hidden information in files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Analyzing digital traces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System logs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Network traffic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Browsing history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…</a:t>
            </a:r>
            <a:endParaRPr lang="en-US" sz="2400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32C2E-648F-4969-4236-F5579C9989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872027-F003-0842-BC53-FC2C7C3AD774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Digital Forensics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B1E213-8714-2423-4784-4ABADE54945C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03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US" sz="10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Forensics &amp; Networks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B36515-C342-1730-B47E-AAAC672B840F}"/>
              </a:ext>
            </a:extLst>
          </p:cNvPr>
          <p:cNvSpPr txBox="1"/>
          <p:nvPr/>
        </p:nvSpPr>
        <p:spPr>
          <a:xfrm>
            <a:off x="6086245" y="3247387"/>
            <a:ext cx="59182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6000" dirty="0"/>
              <a:t>🕵️</a:t>
            </a:r>
          </a:p>
        </p:txBody>
      </p:sp>
    </p:spTree>
    <p:extLst>
      <p:ext uri="{BB962C8B-B14F-4D97-AF65-F5344CB8AC3E}">
        <p14:creationId xmlns:p14="http://schemas.microsoft.com/office/powerpoint/2010/main" val="151822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8B187-4128-9831-957D-3C8C7AA6D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9996F4-EF72-669B-C59D-37446CC6C7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FFB959-D6C5-01F6-FA07-D4187F7261AE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16179B-38AE-B6FE-2344-74CEAFC6E3E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82C1F3D-F16F-1967-5703-364F3DD70E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9D6E1A-EAE8-2C0F-8F05-213D20A2052E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Example 1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571D62-FB6B-498E-5EC8-FCB164B1A273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03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US" sz="10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Forensics &amp; Networks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675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9D3E0-61E9-0ADA-4A33-9694AD588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42449A-111B-B9CE-FADF-4738E8E2A4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C889B1-978C-4C25-FB37-466547E6A476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F3EFCD-2239-7DE9-A674-8F7DBEFCD8E2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D501015-7545-CF90-FA6E-BD334660EC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9154D-7C5C-3179-EA59-8E8327B965A6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Example 2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A373FD-24DB-C7CB-7F10-514CA17844B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03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US" sz="10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Forensics &amp; Networks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571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5441D90-1168-6249-B4D4-A135F204B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5E3371-C222-D0F8-8F81-B1B162B967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C306B5-F9D3-1BF2-A04B-205285E1EBAB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F85BF8-338F-018A-44C0-D17705BDE510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FD02DF-65B4-7C7F-92C7-FCB5428B0190}"/>
              </a:ext>
            </a:extLst>
          </p:cNvPr>
          <p:cNvSpPr txBox="1"/>
          <p:nvPr/>
        </p:nvSpPr>
        <p:spPr>
          <a:xfrm>
            <a:off x="707135" y="1432533"/>
            <a:ext cx="1077772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This is Least Significant Bit (LSB) steganography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The LSB of each pixel is modified to hide a message</a:t>
            </a:r>
            <a:endParaRPr lang="en-US" sz="2400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61E8A-6B1E-A333-17DB-B609EF64B1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0C4D11-FC97-57C3-98AE-2B9639C6BFF7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Can you spot the difference?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E38868-EAD0-0AE4-E019-099EFB24BB5C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03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US" sz="10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Forensics &amp; Networks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2" name="Picture 1" descr="A group of peppers and garlic&#10;&#10;Description automatically generated">
            <a:extLst>
              <a:ext uri="{FF2B5EF4-FFF2-40B4-BE49-F238E27FC236}">
                <a16:creationId xmlns:a16="http://schemas.microsoft.com/office/drawing/2014/main" id="{4CFC6C6E-576C-EFAD-811C-5B65CEC79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91" y="1672074"/>
            <a:ext cx="2113869" cy="21138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 descr="A group of peppers and garlic&#10;&#10;Description automatically generated">
            <a:extLst>
              <a:ext uri="{FF2B5EF4-FFF2-40B4-BE49-F238E27FC236}">
                <a16:creationId xmlns:a16="http://schemas.microsoft.com/office/drawing/2014/main" id="{0E045C91-588D-730B-1826-4A07C0D107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57" y="1672074"/>
            <a:ext cx="2113869" cy="21138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014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67646F9-9E28-B82D-C9F4-6C96FAD4D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3F192E-F2E0-5DCB-AE71-5C70CE5758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B97C9B-8D8B-FAB6-1161-D74D2541366E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088713-84C1-3DC6-C754-23A76E912580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86F668-1764-91C9-2AD0-6F7A72323396}"/>
              </a:ext>
            </a:extLst>
          </p:cNvPr>
          <p:cNvSpPr txBox="1"/>
          <p:nvPr/>
        </p:nvSpPr>
        <p:spPr>
          <a:xfrm>
            <a:off x="707135" y="1432533"/>
            <a:ext cx="1077772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Identify a file’s format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According to “magic bytes” – for example, zip files: “50 4B 03 04”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More reliable than file extensions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Could still be misleading</a:t>
            </a:r>
            <a:endParaRPr lang="en-US" sz="2400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C1FA14-2A4F-1513-D7C9-842321DA38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0C7119-F2FF-38FA-D78E-9BAB0115A444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“file” command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3A7EF-21BD-9610-D69B-E6754B2AF652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03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US" sz="10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Forensics &amp; Networks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AB8E76-3B20-C7BB-8F8A-E8F959BBF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80" y="5557736"/>
            <a:ext cx="8905838" cy="533529"/>
          </a:xfrm>
          <a:prstGeom prst="rect">
            <a:avLst/>
          </a:prstGeom>
        </p:spPr>
      </p:pic>
      <p:pic>
        <p:nvPicPr>
          <p:cNvPr id="10" name="Picture 9" descr="A colorful cube with black background&#10;&#10;Description automatically generated">
            <a:extLst>
              <a:ext uri="{FF2B5EF4-FFF2-40B4-BE49-F238E27FC236}">
                <a16:creationId xmlns:a16="http://schemas.microsoft.com/office/drawing/2014/main" id="{2893843F-FCEC-C120-C9C9-4FFE74437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313" y="3290290"/>
            <a:ext cx="1921983" cy="201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1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F767494-5342-F6B7-E171-BEEE829B8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986A7F-BC03-86E5-93D5-1442986C79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77602C-2BD0-4525-F663-54920815D66A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31F87F-8D42-941C-C6B2-FCBE3057D820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83F17B1-4DFE-5FF6-AB44-0105E9583C01}"/>
              </a:ext>
            </a:extLst>
          </p:cNvPr>
          <p:cNvSpPr txBox="1"/>
          <p:nvPr/>
        </p:nvSpPr>
        <p:spPr>
          <a:xfrm>
            <a:off x="707135" y="1432533"/>
            <a:ext cx="1077772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strings – print all strings in a file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a string =</a:t>
            </a: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 at least 4 consecutive printable characters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binwalk</a:t>
            </a: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– search fo</a:t>
            </a: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r embedded files in a file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exi</a:t>
            </a:r>
            <a:r>
              <a:rPr lang="en-US" sz="2400" dirty="0" err="1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ftool</a:t>
            </a: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 – print EXIF data of the file</a:t>
            </a:r>
            <a:endParaRPr lang="en-US" sz="2400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65660C-15A0-7104-B3EC-AD9F780ACD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3DA0A7-0A4E-4140-B474-3DC0B3847E1F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Other useful tools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385DE8-F92D-F931-0AB6-CD07A021DF1B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03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US" sz="10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Forensics &amp; Networks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739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EE2A1-B51E-1F65-FAB9-34C5A91C1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EEB5BB-84C3-F93F-0562-D4490AD6F2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5AADAF-7395-30A9-093D-C4D4D08B021A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EBC7E8-6963-AA2E-30D1-EC683A9798A9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E5B6C80-C167-C318-738F-58F093031960}"/>
              </a:ext>
            </a:extLst>
          </p:cNvPr>
          <p:cNvSpPr txBox="1"/>
          <p:nvPr/>
        </p:nvSpPr>
        <p:spPr>
          <a:xfrm>
            <a:off x="707135" y="1432533"/>
            <a:ext cx="1077772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Some forensics challenges present packet capture (.</a:t>
            </a:r>
            <a:r>
              <a:rPr lang="en-US" sz="2400" dirty="0" err="1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pcap</a:t>
            </a: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) files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Can be analyzed in Wireshark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Each row represents a single packet sent/received</a:t>
            </a:r>
            <a:endParaRPr lang="en-US" sz="2400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52EFC6-AFDC-6F7A-5413-A56FEE66BE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3D7C15-7A2E-96B9-6A2D-3A36E7126141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Packet capture analysis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E6A89B-86CD-E12B-E9A0-6E13CF87EFFA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03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US" sz="10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Forensics &amp; Networks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498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0" id="{ADB8F090-2687-4174-8D2A-5F5E6E56C21D}" vid="{7C8A1999-DC01-4F8D-AE95-63F5F8C774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- CTF</Template>
  <TotalTime>1151</TotalTime>
  <Words>720</Words>
  <Application>Microsoft Office PowerPoint</Application>
  <PresentationFormat>Widescreen</PresentationFormat>
  <Paragraphs>145</Paragraphs>
  <Slides>15</Slides>
  <Notes>14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Dreaming Outloud Pro</vt:lpstr>
      <vt:lpstr>Miriam Libre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Hili Levy</dc:creator>
  <cp:lastModifiedBy>Yaniv Carmel</cp:lastModifiedBy>
  <cp:revision>41</cp:revision>
  <dcterms:created xsi:type="dcterms:W3CDTF">2024-01-22T16:29:49Z</dcterms:created>
  <dcterms:modified xsi:type="dcterms:W3CDTF">2024-02-05T18:31:18Z</dcterms:modified>
</cp:coreProperties>
</file>