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76" r:id="rId2"/>
    <p:sldId id="257" r:id="rId3"/>
    <p:sldId id="268" r:id="rId4"/>
    <p:sldId id="301" r:id="rId5"/>
    <p:sldId id="284" r:id="rId6"/>
    <p:sldId id="300" r:id="rId7"/>
    <p:sldId id="292" r:id="rId8"/>
    <p:sldId id="286" r:id="rId9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21"/>
    <a:srgbClr val="242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3607" autoAdjust="0"/>
  </p:normalViewPr>
  <p:slideViewPr>
    <p:cSldViewPr snapToGrid="0">
      <p:cViewPr varScale="1">
        <p:scale>
          <a:sx n="73" d="100"/>
          <a:sy n="73" d="100"/>
        </p:scale>
        <p:origin x="66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81B1C-CF05-0F44-A33E-A38439A627E4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715B0-74F3-B64E-A730-C7F3E6BEB91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0178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44197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26441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MSB script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15691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27417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6946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5E9E-4F38-4008-FC07-B9D93041C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FDA19-FAC9-0FD7-BAEA-D33742EE9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6167C-AD4B-E539-88F6-7CC74491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3455A-C314-6C47-2615-3003158D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9BAA2-C063-397C-3FBF-C1F2C3AE4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4818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9C43-8061-EE6C-1B5A-F00114F6F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59A86-1141-99C9-BDB8-6CCD3B0C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63DF8-C58E-CB5D-E4B4-ECF8DE2B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D1815-680E-CA66-72F3-5B93608F2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BC2A0-3E58-7E2B-B473-C5B1D5622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0613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27F013-8549-0676-11FD-6F103704C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42FA9-65FB-69A5-60E1-2B0B4379C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4627B-323E-27B2-00D4-6550681C5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A7913-33F9-8AE1-49E5-7235C65FF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D308B-3051-7C10-4285-1B01246E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3038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5E29-8ABE-4749-6970-39FF5E0AF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11F52-CF88-1929-6B8C-4C8F57736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24720-A70F-7736-DEB4-2089ABABB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F58F-9B1A-57C2-DE71-C2A876C4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96248-356F-A677-D98E-1CEE8363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9754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DAFDE-3277-B5AC-B7A7-8A6A9E237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6AC05-F502-8D42-B690-688CE7C20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C4EFB-7E34-35D7-5D07-35F2283FE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2AEC8-F977-2F41-2CAD-46CA10EFE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36CC9-EB60-2FC1-F1C3-325FC86CE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8202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9CD5A-E230-A954-4CCC-434C67207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F6749-9277-2566-1F0A-23A846700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68A8C-DBCB-50A1-D33B-6B282B123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614D5-E93D-BE04-2D7F-1A508CBE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FB3C2-4F64-3537-72BE-9F50DC7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C1213-C03E-D639-79A3-04DA6851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1202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EAE8C-6FDA-BE19-DCE3-3BD308AA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C048F-7517-2662-B606-D2B218AF2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08264-C9DB-11A0-214F-2C5E2527F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55F375-1D78-10E0-0B11-87037CD47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DC9A6-D883-0DD9-886C-A59CE4C5C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271A5E-75D4-8FDF-B300-292ABA1B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F8DFF9-5236-B29B-63FE-596F51177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441FF7-20CE-491E-7EFE-27360F9A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2208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3FCA3-4188-F926-D0D7-CC334A94C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A93095-8076-2A76-F8D7-E863175DB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6A2F1-D15C-6B58-86B2-8F657B7BE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0FA665-696D-A3F4-4A11-988832C7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35480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6A5FBC-3932-EDC0-DE5A-1BCCC27B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2D4C69-B32C-8C2A-5AA0-7001A97DC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37430-6E5A-07D5-EF51-CF10C16A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8652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27067-AD13-7B44-FF30-9D27D0AF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2325B-FCA7-0ABA-EE0B-4C6C7EECC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7363E-7471-6EF2-7E01-010E5419A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CC1AE-A8BD-4A3F-79B1-B5C47CCB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B3946-DEB7-F715-99AA-00291658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7E1AE-91B9-6557-BBFE-A21DC6DF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9830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26C4-1335-F787-B666-BEF9285B4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819E41-F91B-BE80-C8A2-3332C3E59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B77E7-5892-8985-4396-1324BDDF7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07B15-23BA-4BAD-CB04-3AC9F9FE8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41F28-A60B-68F6-0A6C-DE4883148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B09E9-8C29-93A8-BA78-7D8182F6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1104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92578-C2F0-CCB8-512F-F1CD25F51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DB365-89B4-93E9-774E-A4700E5DE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70984-0714-AFE8-8FB1-1C90EE7C9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F28E-B300-B343-AE70-8AAEBE22BCA3}" type="datetimeFigureOut">
              <a:rPr lang="en-IL" smtClean="0"/>
              <a:t>01/13/2025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7A94B-BE45-3BBC-FB43-57874ECC0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7FB72-B5EA-BE12-58BF-13B4E5F96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1031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flare-on.com/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://reversing.kr/" TargetMode="External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ackmes.one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minesweepergame.com/download/windows-xp-minesweeper.php" TargetMode="External"/><Relationship Id="rId10" Type="http://schemas.openxmlformats.org/officeDocument/2006/relationships/hyperlink" Target="root-me.org" TargetMode="External"/><Relationship Id="rId4" Type="http://schemas.openxmlformats.org/officeDocument/2006/relationships/hyperlink" Target="https://picoctf.org/" TargetMode="External"/><Relationship Id="rId9" Type="http://schemas.openxmlformats.org/officeDocument/2006/relationships/hyperlink" Target="app.hackthebo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554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C4AF9-6CBF-8504-F8FE-8E825ADAD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096" y="2004365"/>
            <a:ext cx="1998805" cy="30284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1686167" y="3486297"/>
            <a:ext cx="6261812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7200" b="1" dirty="0">
                <a:solidFill>
                  <a:srgbClr val="E1FD21"/>
                </a:solidFill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Reverse Engineering</a:t>
            </a:r>
            <a:endParaRPr lang="en-US" sz="7200" b="1" dirty="0">
              <a:solidFill>
                <a:srgbClr val="E1FD21"/>
              </a:solidFill>
              <a:effectLst/>
              <a:latin typeface="Miriam Libre" pitchFamily="2" charset="-79"/>
              <a:ea typeface="3270 CONDENSED" panose="02000509000000000000" pitchFamily="49" charset="0"/>
              <a:cs typeface="Miriam Libre" pitchFamily="2" charset="-79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720B3A-4214-C253-DC62-43F69EE5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6D70DD-DDA5-8E1C-DC90-BA7243AD243D}"/>
              </a:ext>
            </a:extLst>
          </p:cNvPr>
          <p:cNvCxnSpPr>
            <a:cxnSpLocks/>
          </p:cNvCxnSpPr>
          <p:nvPr/>
        </p:nvCxnSpPr>
        <p:spPr>
          <a:xfrm>
            <a:off x="1851500" y="5190890"/>
            <a:ext cx="63900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394D29-BC34-199F-B7B9-48169D245347}"/>
              </a:ext>
            </a:extLst>
          </p:cNvPr>
          <p:cNvSpPr txBox="1"/>
          <p:nvPr/>
        </p:nvSpPr>
        <p:spPr>
          <a:xfrm>
            <a:off x="2072666" y="5371443"/>
            <a:ext cx="626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Winter 24/25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6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rgbClr val="242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987FF34-DF3A-239A-78FE-A64704203FFC}"/>
              </a:ext>
            </a:extLst>
          </p:cNvPr>
          <p:cNvSpPr txBox="1"/>
          <p:nvPr/>
        </p:nvSpPr>
        <p:spPr>
          <a:xfrm>
            <a:off x="886795" y="488435"/>
            <a:ext cx="7223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spc="120" dirty="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Introduction</a:t>
            </a:r>
            <a:endParaRPr lang="he-IL" sz="4000" b="1" spc="120" dirty="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039E69-1911-E1CA-7F9F-70B57027F657}"/>
              </a:ext>
            </a:extLst>
          </p:cNvPr>
          <p:cNvSpPr txBox="1"/>
          <p:nvPr/>
        </p:nvSpPr>
        <p:spPr>
          <a:xfrm>
            <a:off x="292971" y="1471749"/>
            <a:ext cx="11755162" cy="4746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In reverse engineering challenges, you will usually analyze/modify an executable to reveal the flag.</a:t>
            </a:r>
          </a:p>
          <a:p>
            <a:pPr marL="742950" lvl="1" indent="-28575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No source code; only binary</a:t>
            </a:r>
          </a:p>
          <a:p>
            <a:pPr marL="742950" lvl="1" indent="-28575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24272B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These challenges are designed in such a way that forces the players to understand what the program does.</a:t>
            </a:r>
          </a:p>
          <a:p>
            <a:pPr lvl="1">
              <a:lnSpc>
                <a:spcPts val="2560"/>
              </a:lnSpc>
            </a:pPr>
            <a:endParaRPr lang="en-US" dirty="0">
              <a:solidFill>
                <a:srgbClr val="24272B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Common tools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Disassemblers &amp; </a:t>
            </a:r>
            <a:r>
              <a:rPr lang="en-US" dirty="0" err="1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Decompilers</a:t>
            </a: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. Used for static analysis - IDA/</a:t>
            </a:r>
            <a:r>
              <a:rPr lang="en-US" dirty="0" err="1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Ghidra</a:t>
            </a: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/Radare2/</a:t>
            </a:r>
            <a:r>
              <a:rPr lang="en-US" dirty="0" err="1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objdump</a:t>
            </a: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.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Debuggers. Used for dynamic analysis - </a:t>
            </a:r>
            <a:r>
              <a:rPr lang="en-US" dirty="0" err="1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WinDbg</a:t>
            </a: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/x64dbg/</a:t>
            </a:r>
            <a:r>
              <a:rPr lang="en-US" dirty="0" err="1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gdb</a:t>
            </a: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.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Hex editors. Used for patching or finding patterns - 010 editor/</a:t>
            </a:r>
            <a:r>
              <a:rPr lang="en-US" dirty="0" err="1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ImHex</a:t>
            </a: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.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Format specific tools – </a:t>
            </a:r>
            <a:r>
              <a:rPr lang="en-US" dirty="0" err="1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dnSpy</a:t>
            </a: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 for .NET programs, JADX for android .</a:t>
            </a:r>
            <a:r>
              <a:rPr lang="en-US" dirty="0" err="1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apk</a:t>
            </a: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 files…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Emulators/Virtual machines – QEMU.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72B"/>
                </a:solidFill>
                <a:latin typeface="Miriam Libre" pitchFamily="2" charset="-79"/>
                <a:cs typeface="Miriam Libre" pitchFamily="2" charset="-79"/>
              </a:rPr>
              <a:t>Challenges often require you to find and use a bizarre/absurdly specific tool. Example at the end.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7FC9B7-76F8-4846-6AE9-F8E9111011E1}"/>
              </a:ext>
            </a:extLst>
          </p:cNvPr>
          <p:cNvSpPr txBox="1"/>
          <p:nvPr/>
        </p:nvSpPr>
        <p:spPr>
          <a:xfrm>
            <a:off x="292971" y="6353304"/>
            <a:ext cx="60972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200" spc="30" dirty="0">
                <a:solidFill>
                  <a:srgbClr val="24272B"/>
                </a:solidFill>
                <a:latin typeface="Handjet Square Single" pitchFamily="2" charset="0"/>
                <a:cs typeface="Handjet Square Single" pitchFamily="2" charset="0"/>
              </a:rPr>
              <a:t>Introduction</a:t>
            </a:r>
            <a:endParaRPr lang="en-US" sz="1200" spc="30" dirty="0">
              <a:solidFill>
                <a:srgbClr val="24272B"/>
              </a:solidFill>
              <a:effectLst/>
              <a:latin typeface="Handjet Square Single" pitchFamily="2" charset="0"/>
              <a:cs typeface="Handjet Square Single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19329" y="6366654"/>
            <a:ext cx="3079700" cy="24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83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542106"/>
            <a:ext cx="8917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spc="120" dirty="0">
                <a:solidFill>
                  <a:srgbClr val="24272C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Common challenges</a:t>
            </a:r>
            <a:endParaRPr lang="he-IL" sz="3200" b="1" spc="120" dirty="0">
              <a:solidFill>
                <a:srgbClr val="24272C"/>
              </a:solidFill>
              <a:effectLst/>
              <a:latin typeface="Miriam Libre" panose="00000500000000000000" pitchFamily="2" charset="-79"/>
              <a:cs typeface="Miriam Libre" panose="00000500000000000000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Common challenges</a:t>
            </a:r>
            <a:endParaRPr lang="en-US" sz="10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292971" y="1545612"/>
            <a:ext cx="11444790" cy="4112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Most of the time, as said before, we are given an executable files.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The task is usually to understand the specific input to give to the program in order to receive the flag. This is often called a “flag checker”.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Obviously, in challenges that respect themselves, the flag will not be written in plain text inside the executable.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Instead, the input you enter (after performing a through analysis and understanding the program) will be used as the “key” for the decryption of an encrypted flag.</a:t>
            </a:r>
          </a:p>
        </p:txBody>
      </p:sp>
    </p:spTree>
    <p:extLst>
      <p:ext uri="{BB962C8B-B14F-4D97-AF65-F5344CB8AC3E}">
        <p14:creationId xmlns:p14="http://schemas.microsoft.com/office/powerpoint/2010/main" val="16091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542106"/>
            <a:ext cx="8917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spc="120" dirty="0">
                <a:solidFill>
                  <a:srgbClr val="24272C"/>
                </a:solidFill>
                <a:effectLst/>
                <a:latin typeface="Miriam Libre" panose="00000500000000000000" pitchFamily="2" charset="-79"/>
                <a:cs typeface="Miriam Libre" panose="00000500000000000000" pitchFamily="2" charset="-79"/>
              </a:rPr>
              <a:t>More common challenges</a:t>
            </a:r>
            <a:endParaRPr lang="he-IL" sz="3200" b="1" spc="120" dirty="0">
              <a:solidFill>
                <a:srgbClr val="24272C"/>
              </a:solidFill>
              <a:effectLst/>
              <a:latin typeface="Miriam Libre" panose="00000500000000000000" pitchFamily="2" charset="-79"/>
              <a:cs typeface="Miriam Libre" panose="00000500000000000000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More common challenges</a:t>
            </a:r>
            <a:endParaRPr lang="en-US" sz="10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292971" y="1545612"/>
            <a:ext cx="11444790" cy="1573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Keygenme’s</a:t>
            </a:r>
            <a:r>
              <a:rPr lang="en-US" sz="2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– Understand the algorithm a program uses to generate valid keys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Obfuscation – analyze heavily obfuscated code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Patching – modify an executable’s code/data to bypass restriction</a:t>
            </a:r>
          </a:p>
        </p:txBody>
      </p:sp>
    </p:spTree>
    <p:extLst>
      <p:ext uri="{BB962C8B-B14F-4D97-AF65-F5344CB8AC3E}">
        <p14:creationId xmlns:p14="http://schemas.microsoft.com/office/powerpoint/2010/main" val="417454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028198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403620"/>
            <a:ext cx="7850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Workflow</a:t>
            </a:r>
            <a:endParaRPr lang="he-IL" sz="3200" b="1" dirty="0">
              <a:solidFill>
                <a:srgbClr val="24272C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Initiation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124357" y="1195605"/>
            <a:ext cx="1192377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2DFE8-1A96-4353-9478-BB59C5BE176C}"/>
              </a:ext>
            </a:extLst>
          </p:cNvPr>
          <p:cNvSpPr txBox="1"/>
          <p:nvPr/>
        </p:nvSpPr>
        <p:spPr>
          <a:xfrm>
            <a:off x="292971" y="1167186"/>
            <a:ext cx="11444790" cy="5132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There is no general path for every specific challenges, but usually reversing can be broken into a couple of steps: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Run the program to get a feel of what is does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Initial insights – file, strings &amp; grep,  </a:t>
            </a:r>
            <a:r>
              <a:rPr lang="en-US" sz="2000" dirty="0" err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ltrace</a:t>
            </a: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(trace library function calls) &amp; </a:t>
            </a:r>
            <a:r>
              <a:rPr lang="en-US" sz="2000" dirty="0" err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strace</a:t>
            </a: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(trace system calls)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Static analysis – drop the executable file into a disassembler or a </a:t>
            </a:r>
            <a:r>
              <a:rPr lang="en-US" sz="2000" dirty="0" err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decompiler</a:t>
            </a: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and start reading the code, looking for functions that might be directly related to what the program is trying to do.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Dynamic analysis – After finding some POIs, pop a debugger, set breakpoints and start examining the program start.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Repeat and profit.</a:t>
            </a:r>
          </a:p>
        </p:txBody>
      </p:sp>
    </p:spTree>
    <p:extLst>
      <p:ext uri="{BB962C8B-B14F-4D97-AF65-F5344CB8AC3E}">
        <p14:creationId xmlns:p14="http://schemas.microsoft.com/office/powerpoint/2010/main" val="1374403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028198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0" y="403620"/>
            <a:ext cx="8926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Examples</a:t>
            </a:r>
            <a:endParaRPr lang="he-IL" sz="3200" b="1" dirty="0">
              <a:solidFill>
                <a:srgbClr val="24272C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Memory forensics - example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24F08DC-AE1F-45B0-8774-4B580619389B}"/>
              </a:ext>
            </a:extLst>
          </p:cNvPr>
          <p:cNvSpPr txBox="1"/>
          <p:nvPr/>
        </p:nvSpPr>
        <p:spPr>
          <a:xfrm>
            <a:off x="292971" y="1167186"/>
            <a:ext cx="11444790" cy="977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A simple </a:t>
            </a:r>
            <a:r>
              <a:rPr lang="en-US" sz="2000" dirty="0" err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crackme</a:t>
            </a:r>
            <a:endParaRPr lang="en-US" sz="2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Challenge from HTB CTF @ DC32</a:t>
            </a:r>
          </a:p>
        </p:txBody>
      </p:sp>
    </p:spTree>
    <p:extLst>
      <p:ext uri="{BB962C8B-B14F-4D97-AF65-F5344CB8AC3E}">
        <p14:creationId xmlns:p14="http://schemas.microsoft.com/office/powerpoint/2010/main" val="1851542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965094" y="4337270"/>
            <a:ext cx="6261812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65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Practice time</a:t>
            </a:r>
            <a:endParaRPr lang="he-IL" sz="6500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E494CD-45EB-20D5-25E7-31FAD1644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0" y="2171772"/>
            <a:ext cx="1333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2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99667" y="1045191"/>
            <a:ext cx="1202436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Class practice: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4"/>
              </a:rPr>
              <a:t>https://picoctf.org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classroom – assignment “Reverse – Advanced”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5"/>
              </a:rPr>
              <a:t>https://minesweepergame.com/download/windows-xp-minesweeper.php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- Hack minesweeper! Patch the program so when it starts up, all mines are marked with flags.</a:t>
            </a:r>
            <a:endParaRPr lang="en-US" sz="16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  <a:hlinkClick r:id="rId4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6"/>
              </a:rPr>
              <a:t>https://crackmes.one</a:t>
            </a:r>
            <a:endParaRPr lang="en-US" sz="16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7"/>
              </a:rPr>
              <a:t>http://reversing.kr/</a:t>
            </a:r>
            <a:endParaRPr lang="en-US" sz="16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8"/>
              </a:rPr>
              <a:t>https://flare-on.com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(There are </a:t>
            </a:r>
            <a:r>
              <a:rPr lang="en-US" sz="1600" b="1" dirty="0" err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DigitalWhisper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articles (in Hebrew!) that cover the 2021-2024 challenges)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The usual ones, 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9" action="ppaction://hlinkfile"/>
              </a:rPr>
              <a:t>app.hackthebox.com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, 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4"/>
              </a:rPr>
              <a:t>https://picoctf.org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, 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10" action="ppaction://hlinkfile"/>
              </a:rPr>
              <a:t>root-me.org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also contain modern CTF style </a:t>
            </a:r>
            <a:r>
              <a:rPr lang="en-US" sz="16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reversing challenges.</a:t>
            </a:r>
            <a:endParaRPr lang="en-US" sz="16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444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forensics</Template>
  <TotalTime>1197</TotalTime>
  <Words>526</Words>
  <Application>Microsoft Office PowerPoint</Application>
  <PresentationFormat>Widescreen</PresentationFormat>
  <Paragraphs>53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Handjet Medium Square Single</vt:lpstr>
      <vt:lpstr>Handjet Square Single</vt:lpstr>
      <vt:lpstr>Miriam Libre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נתנאל קום</dc:creator>
  <cp:lastModifiedBy>נתנאל קום</cp:lastModifiedBy>
  <cp:revision>59</cp:revision>
  <dcterms:created xsi:type="dcterms:W3CDTF">2025-01-12T09:54:33Z</dcterms:created>
  <dcterms:modified xsi:type="dcterms:W3CDTF">2025-01-14T16:55:09Z</dcterms:modified>
</cp:coreProperties>
</file>